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82" r:id="rId2"/>
    <p:sldId id="256" r:id="rId3"/>
    <p:sldId id="257" r:id="rId4"/>
    <p:sldId id="258" r:id="rId5"/>
    <p:sldId id="259" r:id="rId6"/>
    <p:sldId id="260" r:id="rId7"/>
    <p:sldId id="261" r:id="rId8"/>
    <p:sldId id="262" r:id="rId9"/>
    <p:sldId id="281"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8288000" cy="10287000"/>
  <p:notesSz cx="6858000" cy="9144000"/>
  <p:embeddedFontLst>
    <p:embeddedFont>
      <p:font typeface="Canva Student Font" panose="020B0604020202020204" charset="0"/>
      <p:regular r:id="rId29"/>
    </p:embeddedFont>
    <p:embeddedFont>
      <p:font typeface="DM Sans Italics" panose="020B0604020202020204" charset="0"/>
      <p:regular r:id="rId30"/>
    </p:embeddedFont>
    <p:embeddedFont>
      <p:font typeface="Permanent Marker" panose="020B0604020202020204" charset="0"/>
      <p:regular r:id="rId31"/>
    </p:embeddedFont>
    <p:embeddedFont>
      <p:font typeface="DM Sans Bold"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DM Sans" panose="020B060402020202020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C6C7DE-80F5-4D0B-B081-86C0068DDA99}" v="19" dt="2024-09-20T20:12:05.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7" autoAdjust="0"/>
    <p:restoredTop sz="78775" autoAdjust="0"/>
  </p:normalViewPr>
  <p:slideViewPr>
    <p:cSldViewPr>
      <p:cViewPr varScale="1">
        <p:scale>
          <a:sx n="58" d="100"/>
          <a:sy n="58" d="100"/>
        </p:scale>
        <p:origin x="138"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 Hunter" userId="66d22abc-ecfa-48a2-8747-70eb536224c8" providerId="ADAL" clId="{37C6C7DE-80F5-4D0B-B081-86C0068DDA99}"/>
    <pc:docChg chg="undo custSel addSld delSld modSld sldOrd">
      <pc:chgData name="Christin Hunter" userId="66d22abc-ecfa-48a2-8747-70eb536224c8" providerId="ADAL" clId="{37C6C7DE-80F5-4D0B-B081-86C0068DDA99}" dt="2024-09-20T20:13:28.689" v="3190" actId="408"/>
      <pc:docMkLst>
        <pc:docMk/>
      </pc:docMkLst>
      <pc:sldChg chg="addSp modSp mod">
        <pc:chgData name="Christin Hunter" userId="66d22abc-ecfa-48a2-8747-70eb536224c8" providerId="ADAL" clId="{37C6C7DE-80F5-4D0B-B081-86C0068DDA99}" dt="2024-09-09T21:17:14.991" v="1680" actId="1036"/>
        <pc:sldMkLst>
          <pc:docMk/>
          <pc:sldMk cId="0" sldId="256"/>
        </pc:sldMkLst>
        <pc:picChg chg="add mod">
          <ac:chgData name="Christin Hunter" userId="66d22abc-ecfa-48a2-8747-70eb536224c8" providerId="ADAL" clId="{37C6C7DE-80F5-4D0B-B081-86C0068DDA99}" dt="2024-09-09T21:17:14.991" v="1680" actId="1036"/>
          <ac:picMkLst>
            <pc:docMk/>
            <pc:sldMk cId="0" sldId="256"/>
            <ac:picMk id="12" creationId="{DF76CC65-9F2D-BAA1-8AF9-C289F0C35605}"/>
          </ac:picMkLst>
        </pc:picChg>
      </pc:sldChg>
      <pc:sldChg chg="modSp mod modNotesTx">
        <pc:chgData name="Christin Hunter" userId="66d22abc-ecfa-48a2-8747-70eb536224c8" providerId="ADAL" clId="{37C6C7DE-80F5-4D0B-B081-86C0068DDA99}" dt="2024-09-09T21:10:00.077" v="1642" actId="255"/>
        <pc:sldMkLst>
          <pc:docMk/>
          <pc:sldMk cId="0" sldId="257"/>
        </pc:sldMkLst>
        <pc:spChg chg="mod">
          <ac:chgData name="Christin Hunter" userId="66d22abc-ecfa-48a2-8747-70eb536224c8" providerId="ADAL" clId="{37C6C7DE-80F5-4D0B-B081-86C0068DDA99}" dt="2024-09-09T21:09:40.952" v="1640" actId="255"/>
          <ac:spMkLst>
            <pc:docMk/>
            <pc:sldMk cId="0" sldId="257"/>
            <ac:spMk id="7" creationId="{00000000-0000-0000-0000-000000000000}"/>
          </ac:spMkLst>
        </pc:spChg>
        <pc:spChg chg="mod">
          <ac:chgData name="Christin Hunter" userId="66d22abc-ecfa-48a2-8747-70eb536224c8" providerId="ADAL" clId="{37C6C7DE-80F5-4D0B-B081-86C0068DDA99}" dt="2024-09-09T21:10:00.077" v="1642" actId="255"/>
          <ac:spMkLst>
            <pc:docMk/>
            <pc:sldMk cId="0" sldId="257"/>
            <ac:spMk id="8" creationId="{00000000-0000-0000-0000-000000000000}"/>
          </ac:spMkLst>
        </pc:spChg>
      </pc:sldChg>
      <pc:sldChg chg="modNotesTx">
        <pc:chgData name="Christin Hunter" userId="66d22abc-ecfa-48a2-8747-70eb536224c8" providerId="ADAL" clId="{37C6C7DE-80F5-4D0B-B081-86C0068DDA99}" dt="2024-09-13T20:28:14.273" v="3044" actId="6549"/>
        <pc:sldMkLst>
          <pc:docMk/>
          <pc:sldMk cId="0" sldId="258"/>
        </pc:sldMkLst>
      </pc:sldChg>
      <pc:sldChg chg="modNotesTx">
        <pc:chgData name="Christin Hunter" userId="66d22abc-ecfa-48a2-8747-70eb536224c8" providerId="ADAL" clId="{37C6C7DE-80F5-4D0B-B081-86C0068DDA99}" dt="2024-09-09T20:28:09.586" v="149"/>
        <pc:sldMkLst>
          <pc:docMk/>
          <pc:sldMk cId="0" sldId="259"/>
        </pc:sldMkLst>
      </pc:sldChg>
      <pc:sldChg chg="delSp modSp mod modNotesTx">
        <pc:chgData name="Christin Hunter" userId="66d22abc-ecfa-48a2-8747-70eb536224c8" providerId="ADAL" clId="{37C6C7DE-80F5-4D0B-B081-86C0068DDA99}" dt="2024-09-11T12:27:36.370" v="2946" actId="1036"/>
        <pc:sldMkLst>
          <pc:docMk/>
          <pc:sldMk cId="0" sldId="260"/>
        </pc:sldMkLst>
        <pc:spChg chg="mod topLvl">
          <ac:chgData name="Christin Hunter" userId="66d22abc-ecfa-48a2-8747-70eb536224c8" providerId="ADAL" clId="{37C6C7DE-80F5-4D0B-B081-86C0068DDA99}" dt="2024-09-11T12:27:31.548" v="2941" actId="165"/>
          <ac:spMkLst>
            <pc:docMk/>
            <pc:sldMk cId="0" sldId="260"/>
            <ac:spMk id="4" creationId="{00000000-0000-0000-0000-000000000000}"/>
          </ac:spMkLst>
        </pc:spChg>
        <pc:spChg chg="mod topLvl">
          <ac:chgData name="Christin Hunter" userId="66d22abc-ecfa-48a2-8747-70eb536224c8" providerId="ADAL" clId="{37C6C7DE-80F5-4D0B-B081-86C0068DDA99}" dt="2024-09-11T12:27:36.370" v="2946" actId="1036"/>
          <ac:spMkLst>
            <pc:docMk/>
            <pc:sldMk cId="0" sldId="260"/>
            <ac:spMk id="5" creationId="{00000000-0000-0000-0000-000000000000}"/>
          </ac:spMkLst>
        </pc:spChg>
        <pc:grpChg chg="del">
          <ac:chgData name="Christin Hunter" userId="66d22abc-ecfa-48a2-8747-70eb536224c8" providerId="ADAL" clId="{37C6C7DE-80F5-4D0B-B081-86C0068DDA99}" dt="2024-09-11T12:27:31.548" v="2941" actId="165"/>
          <ac:grpSpMkLst>
            <pc:docMk/>
            <pc:sldMk cId="0" sldId="260"/>
            <ac:grpSpMk id="3" creationId="{00000000-0000-0000-0000-000000000000}"/>
          </ac:grpSpMkLst>
        </pc:grpChg>
      </pc:sldChg>
      <pc:sldChg chg="modSp mod modNotesTx">
        <pc:chgData name="Christin Hunter" userId="66d22abc-ecfa-48a2-8747-70eb536224c8" providerId="ADAL" clId="{37C6C7DE-80F5-4D0B-B081-86C0068DDA99}" dt="2024-09-09T20:32:02.707" v="452" actId="1038"/>
        <pc:sldMkLst>
          <pc:docMk/>
          <pc:sldMk cId="0" sldId="261"/>
        </pc:sldMkLst>
        <pc:spChg chg="mod">
          <ac:chgData name="Christin Hunter" userId="66d22abc-ecfa-48a2-8747-70eb536224c8" providerId="ADAL" clId="{37C6C7DE-80F5-4D0B-B081-86C0068DDA99}" dt="2024-09-09T20:31:58.561" v="449" actId="1038"/>
          <ac:spMkLst>
            <pc:docMk/>
            <pc:sldMk cId="0" sldId="261"/>
            <ac:spMk id="3" creationId="{00000000-0000-0000-0000-000000000000}"/>
          </ac:spMkLst>
        </pc:spChg>
        <pc:spChg chg="mod">
          <ac:chgData name="Christin Hunter" userId="66d22abc-ecfa-48a2-8747-70eb536224c8" providerId="ADAL" clId="{37C6C7DE-80F5-4D0B-B081-86C0068DDA99}" dt="2024-09-09T20:32:02.707" v="452" actId="1038"/>
          <ac:spMkLst>
            <pc:docMk/>
            <pc:sldMk cId="0" sldId="261"/>
            <ac:spMk id="4" creationId="{00000000-0000-0000-0000-000000000000}"/>
          </ac:spMkLst>
        </pc:spChg>
      </pc:sldChg>
      <pc:sldChg chg="modSp mod modNotesTx">
        <pc:chgData name="Christin Hunter" userId="66d22abc-ecfa-48a2-8747-70eb536224c8" providerId="ADAL" clId="{37C6C7DE-80F5-4D0B-B081-86C0068DDA99}" dt="2024-09-13T20:30:14.370" v="3145" actId="6549"/>
        <pc:sldMkLst>
          <pc:docMk/>
          <pc:sldMk cId="0" sldId="262"/>
        </pc:sldMkLst>
        <pc:graphicFrameChg chg="modGraphic">
          <ac:chgData name="Christin Hunter" userId="66d22abc-ecfa-48a2-8747-70eb536224c8" providerId="ADAL" clId="{37C6C7DE-80F5-4D0B-B081-86C0068DDA99}" dt="2024-09-13T20:29:56.939" v="3099" actId="6549"/>
          <ac:graphicFrameMkLst>
            <pc:docMk/>
            <pc:sldMk cId="0" sldId="262"/>
            <ac:graphicFrameMk id="4" creationId="{00000000-0000-0000-0000-000000000000}"/>
          </ac:graphicFrameMkLst>
        </pc:graphicFrameChg>
      </pc:sldChg>
      <pc:sldChg chg="addSp delSp modSp del mod modNotesTx">
        <pc:chgData name="Christin Hunter" userId="66d22abc-ecfa-48a2-8747-70eb536224c8" providerId="ADAL" clId="{37C6C7DE-80F5-4D0B-B081-86C0068DDA99}" dt="2024-09-09T20:44:25.255" v="649" actId="47"/>
        <pc:sldMkLst>
          <pc:docMk/>
          <pc:sldMk cId="0" sldId="263"/>
        </pc:sldMkLst>
        <pc:spChg chg="mod">
          <ac:chgData name="Christin Hunter" userId="66d22abc-ecfa-48a2-8747-70eb536224c8" providerId="ADAL" clId="{37C6C7DE-80F5-4D0B-B081-86C0068DDA99}" dt="2024-09-09T20:35:10.486" v="566" actId="1076"/>
          <ac:spMkLst>
            <pc:docMk/>
            <pc:sldMk cId="0" sldId="263"/>
            <ac:spMk id="5" creationId="{00000000-0000-0000-0000-000000000000}"/>
          </ac:spMkLst>
        </pc:spChg>
        <pc:spChg chg="add del">
          <ac:chgData name="Christin Hunter" userId="66d22abc-ecfa-48a2-8747-70eb536224c8" providerId="ADAL" clId="{37C6C7DE-80F5-4D0B-B081-86C0068DDA99}" dt="2024-09-09T20:34:29.613" v="561" actId="22"/>
          <ac:spMkLst>
            <pc:docMk/>
            <pc:sldMk cId="0" sldId="263"/>
            <ac:spMk id="10" creationId="{DBD0B822-7858-CC47-B84A-B3A530166DBF}"/>
          </ac:spMkLst>
        </pc:spChg>
        <pc:spChg chg="add del">
          <ac:chgData name="Christin Hunter" userId="66d22abc-ecfa-48a2-8747-70eb536224c8" providerId="ADAL" clId="{37C6C7DE-80F5-4D0B-B081-86C0068DDA99}" dt="2024-09-09T20:37:38.601" v="568" actId="22"/>
          <ac:spMkLst>
            <pc:docMk/>
            <pc:sldMk cId="0" sldId="263"/>
            <ac:spMk id="12" creationId="{22BE9590-C93C-4BE7-8170-F2E9BA80BBA5}"/>
          </ac:spMkLst>
        </pc:spChg>
        <pc:grpChg chg="mod">
          <ac:chgData name="Christin Hunter" userId="66d22abc-ecfa-48a2-8747-70eb536224c8" providerId="ADAL" clId="{37C6C7DE-80F5-4D0B-B081-86C0068DDA99}" dt="2024-09-09T20:34:39.036" v="564" actId="1076"/>
          <ac:grpSpMkLst>
            <pc:docMk/>
            <pc:sldMk cId="0" sldId="263"/>
            <ac:grpSpMk id="4" creationId="{00000000-0000-0000-0000-000000000000}"/>
          </ac:grpSpMkLst>
        </pc:grpChg>
      </pc:sldChg>
      <pc:sldChg chg="addSp delSp modSp mod modNotesTx">
        <pc:chgData name="Christin Hunter" userId="66d22abc-ecfa-48a2-8747-70eb536224c8" providerId="ADAL" clId="{37C6C7DE-80F5-4D0B-B081-86C0068DDA99}" dt="2024-09-09T20:52:09.219" v="830" actId="20577"/>
        <pc:sldMkLst>
          <pc:docMk/>
          <pc:sldMk cId="0" sldId="264"/>
        </pc:sldMkLst>
        <pc:spChg chg="del mod ord topLvl">
          <ac:chgData name="Christin Hunter" userId="66d22abc-ecfa-48a2-8747-70eb536224c8" providerId="ADAL" clId="{37C6C7DE-80F5-4D0B-B081-86C0068DDA99}" dt="2024-09-09T20:48:52.310" v="684" actId="478"/>
          <ac:spMkLst>
            <pc:docMk/>
            <pc:sldMk cId="0" sldId="264"/>
            <ac:spMk id="5" creationId="{00000000-0000-0000-0000-000000000000}"/>
          </ac:spMkLst>
        </pc:spChg>
        <pc:spChg chg="mod">
          <ac:chgData name="Christin Hunter" userId="66d22abc-ecfa-48a2-8747-70eb536224c8" providerId="ADAL" clId="{37C6C7DE-80F5-4D0B-B081-86C0068DDA99}" dt="2024-09-09T20:45:41.282" v="656" actId="255"/>
          <ac:spMkLst>
            <pc:docMk/>
            <pc:sldMk cId="0" sldId="264"/>
            <ac:spMk id="6" creationId="{00000000-0000-0000-0000-000000000000}"/>
          </ac:spMkLst>
        </pc:spChg>
        <pc:spChg chg="mod">
          <ac:chgData name="Christin Hunter" userId="66d22abc-ecfa-48a2-8747-70eb536224c8" providerId="ADAL" clId="{37C6C7DE-80F5-4D0B-B081-86C0068DDA99}" dt="2024-09-09T20:45:58.326" v="659" actId="20577"/>
          <ac:spMkLst>
            <pc:docMk/>
            <pc:sldMk cId="0" sldId="264"/>
            <ac:spMk id="7" creationId="{00000000-0000-0000-0000-000000000000}"/>
          </ac:spMkLst>
        </pc:spChg>
        <pc:spChg chg="add mod ord">
          <ac:chgData name="Christin Hunter" userId="66d22abc-ecfa-48a2-8747-70eb536224c8" providerId="ADAL" clId="{37C6C7DE-80F5-4D0B-B081-86C0068DDA99}" dt="2024-09-09T20:49:33.725" v="694" actId="1076"/>
          <ac:spMkLst>
            <pc:docMk/>
            <pc:sldMk cId="0" sldId="264"/>
            <ac:spMk id="10" creationId="{A5E1760A-B48D-7E5E-A2F6-9369C10D0CBE}"/>
          </ac:spMkLst>
        </pc:spChg>
        <pc:grpChg chg="del">
          <ac:chgData name="Christin Hunter" userId="66d22abc-ecfa-48a2-8747-70eb536224c8" providerId="ADAL" clId="{37C6C7DE-80F5-4D0B-B081-86C0068DDA99}" dt="2024-09-09T20:47:53.033" v="668" actId="165"/>
          <ac:grpSpMkLst>
            <pc:docMk/>
            <pc:sldMk cId="0" sldId="264"/>
            <ac:grpSpMk id="4" creationId="{00000000-0000-0000-0000-000000000000}"/>
          </ac:grpSpMkLst>
        </pc:grpChg>
        <pc:picChg chg="add mod">
          <ac:chgData name="Christin Hunter" userId="66d22abc-ecfa-48a2-8747-70eb536224c8" providerId="ADAL" clId="{37C6C7DE-80F5-4D0B-B081-86C0068DDA99}" dt="2024-09-09T20:49:38.855" v="696" actId="14100"/>
          <ac:picMkLst>
            <pc:docMk/>
            <pc:sldMk cId="0" sldId="264"/>
            <ac:picMk id="9" creationId="{8B3B681E-6D93-E276-1A95-416B00949FE9}"/>
          </ac:picMkLst>
        </pc:picChg>
      </pc:sldChg>
      <pc:sldChg chg="addSp delSp modSp mod modNotesTx">
        <pc:chgData name="Christin Hunter" userId="66d22abc-ecfa-48a2-8747-70eb536224c8" providerId="ADAL" clId="{37C6C7DE-80F5-4D0B-B081-86C0068DDA99}" dt="2024-09-09T20:53:20.868" v="897" actId="20577"/>
        <pc:sldMkLst>
          <pc:docMk/>
          <pc:sldMk cId="0" sldId="265"/>
        </pc:sldMkLst>
        <pc:spChg chg="mod">
          <ac:chgData name="Christin Hunter" userId="66d22abc-ecfa-48a2-8747-70eb536224c8" providerId="ADAL" clId="{37C6C7DE-80F5-4D0B-B081-86C0068DDA99}" dt="2024-09-09T20:52:40.654" v="866" actId="14100"/>
          <ac:spMkLst>
            <pc:docMk/>
            <pc:sldMk cId="0" sldId="265"/>
            <ac:spMk id="8" creationId="{00000000-0000-0000-0000-000000000000}"/>
          </ac:spMkLst>
        </pc:spChg>
        <pc:spChg chg="add del">
          <ac:chgData name="Christin Hunter" userId="66d22abc-ecfa-48a2-8747-70eb536224c8" providerId="ADAL" clId="{37C6C7DE-80F5-4D0B-B081-86C0068DDA99}" dt="2024-09-09T20:52:23.594" v="832" actId="22"/>
          <ac:spMkLst>
            <pc:docMk/>
            <pc:sldMk cId="0" sldId="265"/>
            <ac:spMk id="10" creationId="{9BC70F9D-61E5-B881-DF55-D690894CBC94}"/>
          </ac:spMkLst>
        </pc:spChg>
      </pc:sldChg>
      <pc:sldChg chg="modSp mod modNotesTx">
        <pc:chgData name="Christin Hunter" userId="66d22abc-ecfa-48a2-8747-70eb536224c8" providerId="ADAL" clId="{37C6C7DE-80F5-4D0B-B081-86C0068DDA99}" dt="2024-09-13T20:30:37.564" v="3146" actId="14100"/>
        <pc:sldMkLst>
          <pc:docMk/>
          <pc:sldMk cId="0" sldId="266"/>
        </pc:sldMkLst>
        <pc:spChg chg="mod">
          <ac:chgData name="Christin Hunter" userId="66d22abc-ecfa-48a2-8747-70eb536224c8" providerId="ADAL" clId="{37C6C7DE-80F5-4D0B-B081-86C0068DDA99}" dt="2024-09-13T20:30:37.564" v="3146" actId="14100"/>
          <ac:spMkLst>
            <pc:docMk/>
            <pc:sldMk cId="0" sldId="266"/>
            <ac:spMk id="21" creationId="{00000000-0000-0000-0000-000000000000}"/>
          </ac:spMkLst>
        </pc:spChg>
      </pc:sldChg>
      <pc:sldChg chg="modNotesTx">
        <pc:chgData name="Christin Hunter" userId="66d22abc-ecfa-48a2-8747-70eb536224c8" providerId="ADAL" clId="{37C6C7DE-80F5-4D0B-B081-86C0068DDA99}" dt="2024-09-09T20:55:23.355" v="987" actId="20577"/>
        <pc:sldMkLst>
          <pc:docMk/>
          <pc:sldMk cId="0" sldId="267"/>
        </pc:sldMkLst>
      </pc:sldChg>
      <pc:sldChg chg="modSp mod modNotesTx">
        <pc:chgData name="Christin Hunter" userId="66d22abc-ecfa-48a2-8747-70eb536224c8" providerId="ADAL" clId="{37C6C7DE-80F5-4D0B-B081-86C0068DDA99}" dt="2024-09-13T20:32:39.003" v="3162" actId="20577"/>
        <pc:sldMkLst>
          <pc:docMk/>
          <pc:sldMk cId="0" sldId="268"/>
        </pc:sldMkLst>
        <pc:spChg chg="mod">
          <ac:chgData name="Christin Hunter" userId="66d22abc-ecfa-48a2-8747-70eb536224c8" providerId="ADAL" clId="{37C6C7DE-80F5-4D0B-B081-86C0068DDA99}" dt="2024-09-09T20:58:00.277" v="1126" actId="1036"/>
          <ac:spMkLst>
            <pc:docMk/>
            <pc:sldMk cId="0" sldId="268"/>
            <ac:spMk id="16" creationId="{00000000-0000-0000-0000-000000000000}"/>
          </ac:spMkLst>
        </pc:spChg>
        <pc:graphicFrameChg chg="modGraphic">
          <ac:chgData name="Christin Hunter" userId="66d22abc-ecfa-48a2-8747-70eb536224c8" providerId="ADAL" clId="{37C6C7DE-80F5-4D0B-B081-86C0068DDA99}" dt="2024-09-13T20:32:20.074" v="3153" actId="20577"/>
          <ac:graphicFrameMkLst>
            <pc:docMk/>
            <pc:sldMk cId="0" sldId="268"/>
            <ac:graphicFrameMk id="4" creationId="{00000000-0000-0000-0000-000000000000}"/>
          </ac:graphicFrameMkLst>
        </pc:graphicFrameChg>
      </pc:sldChg>
      <pc:sldChg chg="modNotesTx">
        <pc:chgData name="Christin Hunter" userId="66d22abc-ecfa-48a2-8747-70eb536224c8" providerId="ADAL" clId="{37C6C7DE-80F5-4D0B-B081-86C0068DDA99}" dt="2024-09-09T21:01:04.806" v="1291" actId="20577"/>
        <pc:sldMkLst>
          <pc:docMk/>
          <pc:sldMk cId="0" sldId="269"/>
        </pc:sldMkLst>
      </pc:sldChg>
      <pc:sldChg chg="addSp delSp modSp mod modNotesTx">
        <pc:chgData name="Christin Hunter" userId="66d22abc-ecfa-48a2-8747-70eb536224c8" providerId="ADAL" clId="{37C6C7DE-80F5-4D0B-B081-86C0068DDA99}" dt="2024-09-09T21:13:26.930" v="1660" actId="478"/>
        <pc:sldMkLst>
          <pc:docMk/>
          <pc:sldMk cId="0" sldId="270"/>
        </pc:sldMkLst>
        <pc:spChg chg="add del mod ord">
          <ac:chgData name="Christin Hunter" userId="66d22abc-ecfa-48a2-8747-70eb536224c8" providerId="ADAL" clId="{37C6C7DE-80F5-4D0B-B081-86C0068DDA99}" dt="2024-09-09T21:13:23.978" v="1659" actId="171"/>
          <ac:spMkLst>
            <pc:docMk/>
            <pc:sldMk cId="0" sldId="270"/>
            <ac:spMk id="19" creationId="{D03B0E40-4525-F17B-A867-51152FC439EB}"/>
          </ac:spMkLst>
        </pc:spChg>
        <pc:grpChg chg="del">
          <ac:chgData name="Christin Hunter" userId="66d22abc-ecfa-48a2-8747-70eb536224c8" providerId="ADAL" clId="{37C6C7DE-80F5-4D0B-B081-86C0068DDA99}" dt="2024-09-09T21:13:26.930" v="1660" actId="478"/>
          <ac:grpSpMkLst>
            <pc:docMk/>
            <pc:sldMk cId="0" sldId="270"/>
            <ac:grpSpMk id="3" creationId="{00000000-0000-0000-0000-000000000000}"/>
          </ac:grpSpMkLst>
        </pc:grpChg>
      </pc:sldChg>
      <pc:sldChg chg="addSp delSp modSp mod modNotesTx">
        <pc:chgData name="Christin Hunter" userId="66d22abc-ecfa-48a2-8747-70eb536224c8" providerId="ADAL" clId="{37C6C7DE-80F5-4D0B-B081-86C0068DDA99}" dt="2024-09-20T20:13:28.689" v="3190" actId="408"/>
        <pc:sldMkLst>
          <pc:docMk/>
          <pc:sldMk cId="0" sldId="271"/>
        </pc:sldMkLst>
        <pc:spChg chg="del">
          <ac:chgData name="Christin Hunter" userId="66d22abc-ecfa-48a2-8747-70eb536224c8" providerId="ADAL" clId="{37C6C7DE-80F5-4D0B-B081-86C0068DDA99}" dt="2024-09-20T20:12:04.839" v="3175" actId="478"/>
          <ac:spMkLst>
            <pc:docMk/>
            <pc:sldMk cId="0" sldId="271"/>
            <ac:spMk id="4" creationId="{00000000-0000-0000-0000-000000000000}"/>
          </ac:spMkLst>
        </pc:spChg>
        <pc:spChg chg="del">
          <ac:chgData name="Christin Hunter" userId="66d22abc-ecfa-48a2-8747-70eb536224c8" providerId="ADAL" clId="{37C6C7DE-80F5-4D0B-B081-86C0068DDA99}" dt="2024-09-13T20:35:30.467" v="3163" actId="478"/>
          <ac:spMkLst>
            <pc:docMk/>
            <pc:sldMk cId="0" sldId="271"/>
            <ac:spMk id="5" creationId="{00000000-0000-0000-0000-000000000000}"/>
          </ac:spMkLst>
        </pc:spChg>
        <pc:spChg chg="add mod">
          <ac:chgData name="Christin Hunter" userId="66d22abc-ecfa-48a2-8747-70eb536224c8" providerId="ADAL" clId="{37C6C7DE-80F5-4D0B-B081-86C0068DDA99}" dt="2024-09-20T20:13:13.814" v="3189" actId="1076"/>
          <ac:spMkLst>
            <pc:docMk/>
            <pc:sldMk cId="0" sldId="271"/>
            <ac:spMk id="5" creationId="{2006E450-8D69-53EB-337C-5B93FE19E750}"/>
          </ac:spMkLst>
        </pc:spChg>
        <pc:spChg chg="add mod">
          <ac:chgData name="Christin Hunter" userId="66d22abc-ecfa-48a2-8747-70eb536224c8" providerId="ADAL" clId="{37C6C7DE-80F5-4D0B-B081-86C0068DDA99}" dt="2024-09-13T20:35:36.005" v="3165" actId="1076"/>
          <ac:spMkLst>
            <pc:docMk/>
            <pc:sldMk cId="0" sldId="271"/>
            <ac:spMk id="9" creationId="{FC120787-4ED0-68CA-467E-8DFFF0EA83F8}"/>
          </ac:spMkLst>
        </pc:spChg>
        <pc:spChg chg="add mod">
          <ac:chgData name="Christin Hunter" userId="66d22abc-ecfa-48a2-8747-70eb536224c8" providerId="ADAL" clId="{37C6C7DE-80F5-4D0B-B081-86C0068DDA99}" dt="2024-09-13T20:35:36.005" v="3165" actId="1076"/>
          <ac:spMkLst>
            <pc:docMk/>
            <pc:sldMk cId="0" sldId="271"/>
            <ac:spMk id="10" creationId="{34E5AB20-FC5B-9C34-1B42-1D6C865B4194}"/>
          </ac:spMkLst>
        </pc:spChg>
        <pc:spChg chg="add mod">
          <ac:chgData name="Christin Hunter" userId="66d22abc-ecfa-48a2-8747-70eb536224c8" providerId="ADAL" clId="{37C6C7DE-80F5-4D0B-B081-86C0068DDA99}" dt="2024-09-13T20:35:36.005" v="3165" actId="1076"/>
          <ac:spMkLst>
            <pc:docMk/>
            <pc:sldMk cId="0" sldId="271"/>
            <ac:spMk id="11" creationId="{F30700D3-6F94-99D9-8ADE-8CB21C7B8B54}"/>
          </ac:spMkLst>
        </pc:spChg>
        <pc:spChg chg="add mod">
          <ac:chgData name="Christin Hunter" userId="66d22abc-ecfa-48a2-8747-70eb536224c8" providerId="ADAL" clId="{37C6C7DE-80F5-4D0B-B081-86C0068DDA99}" dt="2024-09-13T20:35:36.005" v="3165" actId="1076"/>
          <ac:spMkLst>
            <pc:docMk/>
            <pc:sldMk cId="0" sldId="271"/>
            <ac:spMk id="12" creationId="{C09B10EA-5238-3660-C0C7-3DC7443E152F}"/>
          </ac:spMkLst>
        </pc:spChg>
        <pc:spChg chg="add mod">
          <ac:chgData name="Christin Hunter" userId="66d22abc-ecfa-48a2-8747-70eb536224c8" providerId="ADAL" clId="{37C6C7DE-80F5-4D0B-B081-86C0068DDA99}" dt="2024-09-13T20:36:02.427" v="3169" actId="120"/>
          <ac:spMkLst>
            <pc:docMk/>
            <pc:sldMk cId="0" sldId="271"/>
            <ac:spMk id="13" creationId="{959A1D5D-084E-4DED-8BF0-C796B005B936}"/>
          </ac:spMkLst>
        </pc:spChg>
        <pc:spChg chg="add mod">
          <ac:chgData name="Christin Hunter" userId="66d22abc-ecfa-48a2-8747-70eb536224c8" providerId="ADAL" clId="{37C6C7DE-80F5-4D0B-B081-86C0068DDA99}" dt="2024-09-13T20:36:11.193" v="3171" actId="1076"/>
          <ac:spMkLst>
            <pc:docMk/>
            <pc:sldMk cId="0" sldId="271"/>
            <ac:spMk id="14" creationId="{F9F0BB24-BCD0-D641-5537-42BE631969D6}"/>
          </ac:spMkLst>
        </pc:spChg>
        <pc:spChg chg="add mod">
          <ac:chgData name="Christin Hunter" userId="66d22abc-ecfa-48a2-8747-70eb536224c8" providerId="ADAL" clId="{37C6C7DE-80F5-4D0B-B081-86C0068DDA99}" dt="2024-09-20T20:13:28.689" v="3190" actId="408"/>
          <ac:spMkLst>
            <pc:docMk/>
            <pc:sldMk cId="0" sldId="271"/>
            <ac:spMk id="15" creationId="{D578E34D-18F0-18EF-9A1E-1B78E7BD9C63}"/>
          </ac:spMkLst>
        </pc:spChg>
        <pc:spChg chg="add mod">
          <ac:chgData name="Christin Hunter" userId="66d22abc-ecfa-48a2-8747-70eb536224c8" providerId="ADAL" clId="{37C6C7DE-80F5-4D0B-B081-86C0068DDA99}" dt="2024-09-20T20:13:28.689" v="3190" actId="408"/>
          <ac:spMkLst>
            <pc:docMk/>
            <pc:sldMk cId="0" sldId="271"/>
            <ac:spMk id="16" creationId="{BA59E6E6-F82E-534B-FCC7-0E2AB0A99224}"/>
          </ac:spMkLst>
        </pc:spChg>
        <pc:spChg chg="add mod">
          <ac:chgData name="Christin Hunter" userId="66d22abc-ecfa-48a2-8747-70eb536224c8" providerId="ADAL" clId="{37C6C7DE-80F5-4D0B-B081-86C0068DDA99}" dt="2024-09-20T20:12:27.735" v="3181" actId="1076"/>
          <ac:spMkLst>
            <pc:docMk/>
            <pc:sldMk cId="0" sldId="271"/>
            <ac:spMk id="17" creationId="{38E0C7C7-9EE6-F17A-E346-4D1D10006AD5}"/>
          </ac:spMkLst>
        </pc:spChg>
      </pc:sldChg>
      <pc:sldChg chg="modNotesTx">
        <pc:chgData name="Christin Hunter" userId="66d22abc-ecfa-48a2-8747-70eb536224c8" providerId="ADAL" clId="{37C6C7DE-80F5-4D0B-B081-86C0068DDA99}" dt="2024-09-13T20:36:48.267" v="3174"/>
        <pc:sldMkLst>
          <pc:docMk/>
          <pc:sldMk cId="0" sldId="272"/>
        </pc:sldMkLst>
      </pc:sldChg>
      <pc:sldChg chg="modNotesTx">
        <pc:chgData name="Christin Hunter" userId="66d22abc-ecfa-48a2-8747-70eb536224c8" providerId="ADAL" clId="{37C6C7DE-80F5-4D0B-B081-86C0068DDA99}" dt="2024-09-09T21:04:25.180" v="1477" actId="20577"/>
        <pc:sldMkLst>
          <pc:docMk/>
          <pc:sldMk cId="0" sldId="273"/>
        </pc:sldMkLst>
      </pc:sldChg>
      <pc:sldChg chg="modSp mod">
        <pc:chgData name="Christin Hunter" userId="66d22abc-ecfa-48a2-8747-70eb536224c8" providerId="ADAL" clId="{37C6C7DE-80F5-4D0B-B081-86C0068DDA99}" dt="2024-09-09T21:12:44.348" v="1647" actId="1037"/>
        <pc:sldMkLst>
          <pc:docMk/>
          <pc:sldMk cId="0" sldId="278"/>
        </pc:sldMkLst>
        <pc:spChg chg="mod">
          <ac:chgData name="Christin Hunter" userId="66d22abc-ecfa-48a2-8747-70eb536224c8" providerId="ADAL" clId="{37C6C7DE-80F5-4D0B-B081-86C0068DDA99}" dt="2024-09-09T21:12:44.348" v="1647" actId="1037"/>
          <ac:spMkLst>
            <pc:docMk/>
            <pc:sldMk cId="0" sldId="278"/>
            <ac:spMk id="11" creationId="{00000000-0000-0000-0000-000000000000}"/>
          </ac:spMkLst>
        </pc:spChg>
      </pc:sldChg>
      <pc:sldChg chg="modNotesTx">
        <pc:chgData name="Christin Hunter" userId="66d22abc-ecfa-48a2-8747-70eb536224c8" providerId="ADAL" clId="{37C6C7DE-80F5-4D0B-B081-86C0068DDA99}" dt="2024-09-09T21:05:33.162" v="1589" actId="20577"/>
        <pc:sldMkLst>
          <pc:docMk/>
          <pc:sldMk cId="0" sldId="279"/>
        </pc:sldMkLst>
      </pc:sldChg>
      <pc:sldChg chg="modNotesTx">
        <pc:chgData name="Christin Hunter" userId="66d22abc-ecfa-48a2-8747-70eb536224c8" providerId="ADAL" clId="{37C6C7DE-80F5-4D0B-B081-86C0068DDA99}" dt="2024-09-09T21:05:51.405" v="1639" actId="20577"/>
        <pc:sldMkLst>
          <pc:docMk/>
          <pc:sldMk cId="0" sldId="280"/>
        </pc:sldMkLst>
      </pc:sldChg>
      <pc:sldChg chg="addSp delSp modSp mod modNotesTx">
        <pc:chgData name="Christin Hunter" userId="66d22abc-ecfa-48a2-8747-70eb536224c8" providerId="ADAL" clId="{37C6C7DE-80F5-4D0B-B081-86C0068DDA99}" dt="2024-09-09T20:50:20.709" v="701" actId="171"/>
        <pc:sldMkLst>
          <pc:docMk/>
          <pc:sldMk cId="1753103024" sldId="281"/>
        </pc:sldMkLst>
        <pc:spChg chg="mod">
          <ac:chgData name="Christin Hunter" userId="66d22abc-ecfa-48a2-8747-70eb536224c8" providerId="ADAL" clId="{37C6C7DE-80F5-4D0B-B081-86C0068DDA99}" dt="2024-09-09T20:41:02.766" v="583" actId="1076"/>
          <ac:spMkLst>
            <pc:docMk/>
            <pc:sldMk cId="1753103024" sldId="281"/>
            <ac:spMk id="2" creationId="{00000000-0000-0000-0000-000000000000}"/>
          </ac:spMkLst>
        </pc:spChg>
        <pc:spChg chg="mod">
          <ac:chgData name="Christin Hunter" userId="66d22abc-ecfa-48a2-8747-70eb536224c8" providerId="ADAL" clId="{37C6C7DE-80F5-4D0B-B081-86C0068DDA99}" dt="2024-09-09T20:41:25.046" v="585" actId="207"/>
          <ac:spMkLst>
            <pc:docMk/>
            <pc:sldMk cId="1753103024" sldId="281"/>
            <ac:spMk id="5" creationId="{00000000-0000-0000-0000-000000000000}"/>
          </ac:spMkLst>
        </pc:spChg>
        <pc:spChg chg="mod">
          <ac:chgData name="Christin Hunter" userId="66d22abc-ecfa-48a2-8747-70eb536224c8" providerId="ADAL" clId="{37C6C7DE-80F5-4D0B-B081-86C0068DDA99}" dt="2024-09-09T20:45:24.773" v="655" actId="255"/>
          <ac:spMkLst>
            <pc:docMk/>
            <pc:sldMk cId="1753103024" sldId="281"/>
            <ac:spMk id="7" creationId="{00000000-0000-0000-0000-000000000000}"/>
          </ac:spMkLst>
        </pc:spChg>
        <pc:spChg chg="mod">
          <ac:chgData name="Christin Hunter" userId="66d22abc-ecfa-48a2-8747-70eb536224c8" providerId="ADAL" clId="{37C6C7DE-80F5-4D0B-B081-86C0068DDA99}" dt="2024-09-09T20:45:01.900" v="654" actId="20577"/>
          <ac:spMkLst>
            <pc:docMk/>
            <pc:sldMk cId="1753103024" sldId="281"/>
            <ac:spMk id="8" creationId="{00000000-0000-0000-0000-000000000000}"/>
          </ac:spMkLst>
        </pc:spChg>
        <pc:spChg chg="add mod ord">
          <ac:chgData name="Christin Hunter" userId="66d22abc-ecfa-48a2-8747-70eb536224c8" providerId="ADAL" clId="{37C6C7DE-80F5-4D0B-B081-86C0068DDA99}" dt="2024-09-09T20:50:20.709" v="701" actId="171"/>
          <ac:spMkLst>
            <pc:docMk/>
            <pc:sldMk cId="1753103024" sldId="281"/>
            <ac:spMk id="14" creationId="{174B4F6A-003A-596D-4C15-4E8BEE7183FF}"/>
          </ac:spMkLst>
        </pc:spChg>
        <pc:grpChg chg="add del mod">
          <ac:chgData name="Christin Hunter" userId="66d22abc-ecfa-48a2-8747-70eb536224c8" providerId="ADAL" clId="{37C6C7DE-80F5-4D0B-B081-86C0068DDA99}" dt="2024-09-09T20:50:08.493" v="697" actId="478"/>
          <ac:grpSpMkLst>
            <pc:docMk/>
            <pc:sldMk cId="1753103024" sldId="281"/>
            <ac:grpSpMk id="4" creationId="{00000000-0000-0000-0000-000000000000}"/>
          </ac:grpSpMkLst>
        </pc:grpChg>
        <pc:grpChg chg="mod">
          <ac:chgData name="Christin Hunter" userId="66d22abc-ecfa-48a2-8747-70eb536224c8" providerId="ADAL" clId="{37C6C7DE-80F5-4D0B-B081-86C0068DDA99}" dt="2024-09-09T20:44:09.071" v="648" actId="1076"/>
          <ac:grpSpMkLst>
            <pc:docMk/>
            <pc:sldMk cId="1753103024" sldId="281"/>
            <ac:grpSpMk id="6" creationId="{00000000-0000-0000-0000-000000000000}"/>
          </ac:grpSpMkLst>
        </pc:grpChg>
        <pc:picChg chg="add del mod">
          <ac:chgData name="Christin Hunter" userId="66d22abc-ecfa-48a2-8747-70eb536224c8" providerId="ADAL" clId="{37C6C7DE-80F5-4D0B-B081-86C0068DDA99}" dt="2024-09-09T20:42:29.912" v="592" actId="478"/>
          <ac:picMkLst>
            <pc:docMk/>
            <pc:sldMk cId="1753103024" sldId="281"/>
            <ac:picMk id="10" creationId="{B1A95281-8FCC-7088-BE87-5EDED58CED76}"/>
          </ac:picMkLst>
        </pc:picChg>
        <pc:picChg chg="add del mod">
          <ac:chgData name="Christin Hunter" userId="66d22abc-ecfa-48a2-8747-70eb536224c8" providerId="ADAL" clId="{37C6C7DE-80F5-4D0B-B081-86C0068DDA99}" dt="2024-09-09T20:41:59.420" v="587" actId="34307"/>
          <ac:picMkLst>
            <pc:docMk/>
            <pc:sldMk cId="1753103024" sldId="281"/>
            <ac:picMk id="11" creationId="{9413D03D-E4EA-A371-CD3C-D6E8AADA662A}"/>
          </ac:picMkLst>
        </pc:picChg>
        <pc:picChg chg="add mod">
          <ac:chgData name="Christin Hunter" userId="66d22abc-ecfa-48a2-8747-70eb536224c8" providerId="ADAL" clId="{37C6C7DE-80F5-4D0B-B081-86C0068DDA99}" dt="2024-09-09T20:42:51.609" v="602" actId="1076"/>
          <ac:picMkLst>
            <pc:docMk/>
            <pc:sldMk cId="1753103024" sldId="281"/>
            <ac:picMk id="13" creationId="{40329F8C-AAC3-A9A7-EE8A-4EE0A9D139E9}"/>
          </ac:picMkLst>
        </pc:picChg>
      </pc:sldChg>
      <pc:sldChg chg="add del setBg">
        <pc:chgData name="Christin Hunter" userId="66d22abc-ecfa-48a2-8747-70eb536224c8" providerId="ADAL" clId="{37C6C7DE-80F5-4D0B-B081-86C0068DDA99}" dt="2024-09-09T20:37:46.190" v="570"/>
        <pc:sldMkLst>
          <pc:docMk/>
          <pc:sldMk cId="2832855869" sldId="281"/>
        </pc:sldMkLst>
      </pc:sldChg>
      <pc:sldChg chg="addSp modSp new mod ord">
        <pc:chgData name="Christin Hunter" userId="66d22abc-ecfa-48a2-8747-70eb536224c8" providerId="ADAL" clId="{37C6C7DE-80F5-4D0B-B081-86C0068DDA99}" dt="2024-09-13T20:26:44.445" v="3043" actId="20577"/>
        <pc:sldMkLst>
          <pc:docMk/>
          <pc:sldMk cId="1319712587" sldId="282"/>
        </pc:sldMkLst>
        <pc:spChg chg="add mod">
          <ac:chgData name="Christin Hunter" userId="66d22abc-ecfa-48a2-8747-70eb536224c8" providerId="ADAL" clId="{37C6C7DE-80F5-4D0B-B081-86C0068DDA99}" dt="2024-09-13T20:26:44.445" v="3043" actId="20577"/>
          <ac:spMkLst>
            <pc:docMk/>
            <pc:sldMk cId="1319712587" sldId="282"/>
            <ac:spMk id="2" creationId="{4183A45C-DF46-6AA5-051A-BA710A1950B0}"/>
          </ac:spMkLst>
        </pc:spChg>
        <pc:spChg chg="add mod ord">
          <ac:chgData name="Christin Hunter" userId="66d22abc-ecfa-48a2-8747-70eb536224c8" providerId="ADAL" clId="{37C6C7DE-80F5-4D0B-B081-86C0068DDA99}" dt="2024-09-10T20:37:40.127" v="2773" actId="207"/>
          <ac:spMkLst>
            <pc:docMk/>
            <pc:sldMk cId="1319712587" sldId="282"/>
            <ac:spMk id="3" creationId="{9ECD8917-F599-2A5F-498C-999692129CA9}"/>
          </ac:spMkLst>
        </pc:spChg>
      </pc:sldChg>
      <pc:sldChg chg="add del setBg">
        <pc:chgData name="Christin Hunter" userId="66d22abc-ecfa-48a2-8747-70eb536224c8" providerId="ADAL" clId="{37C6C7DE-80F5-4D0B-B081-86C0068DDA99}" dt="2024-09-10T20:22:43.215" v="1682"/>
        <pc:sldMkLst>
          <pc:docMk/>
          <pc:sldMk cId="3290759131" sldId="282"/>
        </pc:sldMkLst>
      </pc:sldChg>
      <pc:sldChg chg="delSp del mod">
        <pc:chgData name="Christin Hunter" userId="66d22abc-ecfa-48a2-8747-70eb536224c8" providerId="ADAL" clId="{37C6C7DE-80F5-4D0B-B081-86C0068DDA99}" dt="2024-09-10T20:23:24.345" v="1685" actId="47"/>
        <pc:sldMkLst>
          <pc:docMk/>
          <pc:sldMk cId="3590825501" sldId="282"/>
        </pc:sldMkLst>
        <pc:spChg chg="del">
          <ac:chgData name="Christin Hunter" userId="66d22abc-ecfa-48a2-8747-70eb536224c8" providerId="ADAL" clId="{37C6C7DE-80F5-4D0B-B081-86C0068DDA99}" dt="2024-09-10T20:23:19.193" v="1684" actId="478"/>
          <ac:spMkLst>
            <pc:docMk/>
            <pc:sldMk cId="3590825501" sldId="282"/>
            <ac:spMk id="3" creationId="{00000000-0000-0000-0000-000000000000}"/>
          </ac:spMkLst>
        </pc:spChg>
        <pc:spChg chg="del">
          <ac:chgData name="Christin Hunter" userId="66d22abc-ecfa-48a2-8747-70eb536224c8" providerId="ADAL" clId="{37C6C7DE-80F5-4D0B-B081-86C0068DDA99}" dt="2024-09-10T20:23:18.095" v="1683" actId="478"/>
          <ac:spMkLst>
            <pc:docMk/>
            <pc:sldMk cId="3590825501" sldId="282"/>
            <ac:spMk id="4" creationId="{00000000-0000-0000-0000-000000000000}"/>
          </ac:spMkLst>
        </pc:spChg>
        <pc:spChg chg="del">
          <ac:chgData name="Christin Hunter" userId="66d22abc-ecfa-48a2-8747-70eb536224c8" providerId="ADAL" clId="{37C6C7DE-80F5-4D0B-B081-86C0068DDA99}" dt="2024-09-10T20:23:18.095" v="1683" actId="478"/>
          <ac:spMkLst>
            <pc:docMk/>
            <pc:sldMk cId="3590825501" sldId="282"/>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31233-6629-43F6-B350-F44FA8E49593}"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4172D-79D1-4595-8A07-F7B3968BC3EB}" type="slidenum">
              <a:rPr lang="en-US" smtClean="0"/>
              <a:t>‹#›</a:t>
            </a:fld>
            <a:endParaRPr lang="en-US"/>
          </a:p>
        </p:txBody>
      </p:sp>
    </p:spTree>
    <p:extLst>
      <p:ext uri="{BB962C8B-B14F-4D97-AF65-F5344CB8AC3E}">
        <p14:creationId xmlns:p14="http://schemas.microsoft.com/office/powerpoint/2010/main" val="392367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a:t>
            </a:fld>
            <a:endParaRPr lang="en-US"/>
          </a:p>
        </p:txBody>
      </p:sp>
    </p:spTree>
    <p:extLst>
      <p:ext uri="{BB962C8B-B14F-4D97-AF65-F5344CB8AC3E}">
        <p14:creationId xmlns:p14="http://schemas.microsoft.com/office/powerpoint/2010/main" val="96490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Before I got to where I am today, I was in your shoes. Want to know what I did? Talk about classes you took in high school, organizations you were a part of, jobs you had, volunteering you did, etc.</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11</a:t>
            </a:fld>
            <a:endParaRPr lang="en-US"/>
          </a:p>
        </p:txBody>
      </p:sp>
    </p:spTree>
    <p:extLst>
      <p:ext uri="{BB962C8B-B14F-4D97-AF65-F5344CB8AC3E}">
        <p14:creationId xmlns:p14="http://schemas.microsoft.com/office/powerpoint/2010/main" val="2936130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And along the way (</a:t>
            </a:r>
            <a:r>
              <a:rPr lang="en-US" sz="1800" b="1" i="0" dirty="0">
                <a:effectLst/>
                <a:latin typeface="Calibri" panose="020F0502020204030204" pitchFamily="34" charset="0"/>
              </a:rPr>
              <a:t>share your specific story here</a:t>
            </a:r>
            <a:r>
              <a:rPr lang="en-US" sz="1800" b="0" i="0" dirty="0">
                <a:effectLst/>
                <a:latin typeface="Calibri" panose="020F0502020204030204" pitchFamily="34" charset="0"/>
              </a:rPr>
              <a:t>), I decided I wanted, not to just be an Accountant, but I wanted to be a licensed professional. To show I'm among the top in my field. So I became a Certified Public Accountant. This means I took some extra hours of school, passed a 4-part exam and met the licensure requirements in my state to become a CPA. Just like Doctors and Lawyers have to work a little extra hard, so do CPAs. And just like for Doctors and Lawyers, becoming a CPA means more money too.</a:t>
            </a:r>
          </a:p>
        </p:txBody>
      </p:sp>
      <p:sp>
        <p:nvSpPr>
          <p:cNvPr id="4" name="Slide Number Placeholder 3"/>
          <p:cNvSpPr>
            <a:spLocks noGrp="1"/>
          </p:cNvSpPr>
          <p:nvPr>
            <p:ph type="sldNum" sz="quarter" idx="5"/>
          </p:nvPr>
        </p:nvSpPr>
        <p:spPr/>
        <p:txBody>
          <a:bodyPr/>
          <a:lstStyle/>
          <a:p>
            <a:fld id="{8FD4172D-79D1-4595-8A07-F7B3968BC3EB}" type="slidenum">
              <a:rPr lang="en-US" smtClean="0"/>
              <a:t>12</a:t>
            </a:fld>
            <a:endParaRPr lang="en-US"/>
          </a:p>
        </p:txBody>
      </p:sp>
    </p:spTree>
    <p:extLst>
      <p:ext uri="{BB962C8B-B14F-4D97-AF65-F5344CB8AC3E}">
        <p14:creationId xmlns:p14="http://schemas.microsoft.com/office/powerpoint/2010/main" val="580077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mj-lt"/>
              <a:buNone/>
            </a:pPr>
            <a:r>
              <a:rPr lang="en-US" sz="1800" b="0" i="0" dirty="0">
                <a:effectLst/>
                <a:latin typeface="Calibri" panose="020F0502020204030204" pitchFamily="34" charset="0"/>
              </a:rPr>
              <a:t>So, could accounting be right for you? Do you have what it takes to become a CPA? </a:t>
            </a:r>
          </a:p>
          <a:p>
            <a:pPr rtl="0" fontAlgn="ctr">
              <a:spcBef>
                <a:spcPts val="0"/>
              </a:spcBef>
              <a:spcAft>
                <a:spcPts val="0"/>
              </a:spcAft>
              <a:buFont typeface="+mj-lt"/>
              <a:buNone/>
            </a:pPr>
            <a:endParaRPr lang="en-US" sz="1800" b="0" i="0" dirty="0">
              <a:solidFill>
                <a:srgbClr val="000000"/>
              </a:solidFill>
              <a:effectLst/>
              <a:latin typeface="Calibri" panose="020F0502020204030204" pitchFamily="34" charset="0"/>
            </a:endParaRPr>
          </a:p>
          <a:p>
            <a:pPr rtl="0" fontAlgn="ctr">
              <a:spcBef>
                <a:spcPts val="0"/>
              </a:spcBef>
              <a:spcAft>
                <a:spcPts val="0"/>
              </a:spcAft>
              <a:buFont typeface="+mj-lt"/>
              <a:buNone/>
            </a:pPr>
            <a:r>
              <a:rPr lang="en-US" sz="1800" dirty="0">
                <a:solidFill>
                  <a:srgbClr val="000000"/>
                </a:solidFill>
                <a:effectLst/>
                <a:latin typeface="Calibri" panose="020F0502020204030204" pitchFamily="34" charset="0"/>
              </a:rPr>
              <a:t>Make this part interactive and ask the students to raise their hand for each question they relate to. If this sounds like you, explore accounting!</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13</a:t>
            </a:fld>
            <a:endParaRPr lang="en-US"/>
          </a:p>
        </p:txBody>
      </p:sp>
    </p:spTree>
    <p:extLst>
      <p:ext uri="{BB962C8B-B14F-4D97-AF65-F5344CB8AC3E}">
        <p14:creationId xmlns:p14="http://schemas.microsoft.com/office/powerpoint/2010/main" val="162028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I mentioned some things I did when I was in your shoes. Here's a checklist of some things </a:t>
            </a:r>
            <a:r>
              <a:rPr lang="en-US" sz="1800" b="1" i="0" dirty="0">
                <a:effectLst/>
                <a:latin typeface="Calibri" panose="020F0502020204030204" pitchFamily="34" charset="0"/>
              </a:rPr>
              <a:t>you</a:t>
            </a:r>
            <a:r>
              <a:rPr lang="en-US" sz="1800" b="0" i="0" dirty="0">
                <a:effectLst/>
                <a:latin typeface="Calibri" panose="020F0502020204030204" pitchFamily="34" charset="0"/>
              </a:rPr>
              <a:t> can do to start exploring accounting: take an accounting class if available, join a business club or organization, discuss accounting with a career counselor and ask the adults in your life if they know an accountant you can shadow for a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rPr>
              <a:t>When you get to College, continue those accounting classes, join an accounting specific club, and eventually start looking for accounting internships. You can even get involved with your local state CPA society &lt;promote your local state CPA society here&gt;. When I went to college, I… (talk about organizations you were a part of, internships you had, etc.).</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14</a:t>
            </a:fld>
            <a:endParaRPr lang="en-US"/>
          </a:p>
        </p:txBody>
      </p:sp>
    </p:spTree>
    <p:extLst>
      <p:ext uri="{BB962C8B-B14F-4D97-AF65-F5344CB8AC3E}">
        <p14:creationId xmlns:p14="http://schemas.microsoft.com/office/powerpoint/2010/main" val="109328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way to get started is to join the AICPA as a </a:t>
            </a:r>
            <a:r>
              <a:rPr lang="en-US" b="1" dirty="0"/>
              <a:t>free </a:t>
            </a:r>
            <a:r>
              <a:rPr lang="en-US" dirty="0"/>
              <a:t>student member. </a:t>
            </a:r>
            <a:r>
              <a:rPr lang="en-US" sz="1800" dirty="0">
                <a:effectLst/>
                <a:latin typeface="Aptos" panose="020B0004020202020204" pitchFamily="34" charset="0"/>
                <a:ea typeface="Aptos" panose="020B0004020202020204" pitchFamily="34" charset="0"/>
                <a:cs typeface="Times New Roman" panose="02020603050405020304" pitchFamily="18" charset="0"/>
              </a:rPr>
              <a:t>The AICPA &amp; CIMA is the most influential global network of management and public accountants, with nearly 600,000 members worldwide. As a member association, they are here to support you throughout your entire journey, providing membership for high school students, college students, CPA exam candidates and licensed CPAs. </a:t>
            </a:r>
          </a:p>
          <a:p>
            <a:endParaRPr lang="en-US" sz="1800" dirty="0">
              <a:effectLst/>
              <a:latin typeface="Aptos" panose="020B0004020202020204" pitchFamily="34" charset="0"/>
              <a:cs typeface="Times New Roman" panose="02020603050405020304" pitchFamily="18" charset="0"/>
            </a:endParaRPr>
          </a:p>
          <a:p>
            <a:r>
              <a:rPr lang="en-US" sz="1800" dirty="0">
                <a:effectLst/>
                <a:latin typeface="Aptos" panose="020B0004020202020204" pitchFamily="34" charset="0"/>
                <a:cs typeface="Times New Roman" panose="02020603050405020304" pitchFamily="18" charset="0"/>
              </a:rPr>
              <a:t>As a student member, you r</a:t>
            </a:r>
            <a:r>
              <a:rPr lang="en-US" sz="1800" dirty="0">
                <a:effectLst/>
                <a:latin typeface="Calibri" panose="020F0502020204030204" pitchFamily="34" charset="0"/>
              </a:rPr>
              <a:t>eceive access to monthly webinars where you can hear from CPAs in other industries; you can apply for scholarships to help you pay for college - the AICPA Foundation awards over $1M in scholarship funds each year to accounting majors; you receive templates and professional advice to build a LinkedIn profile that will have you standing out; and get help landing your first job with guidance and tips from professionals.</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15</a:t>
            </a:fld>
            <a:endParaRPr lang="en-US"/>
          </a:p>
        </p:txBody>
      </p:sp>
    </p:spTree>
    <p:extLst>
      <p:ext uri="{BB962C8B-B14F-4D97-AF65-F5344CB8AC3E}">
        <p14:creationId xmlns:p14="http://schemas.microsoft.com/office/powerpoint/2010/main" val="1754317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Personalize this page with information about your state CPA society. Include the logo, website and QR codes and information about high school specific programs and resources.</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16</a:t>
            </a:fld>
            <a:endParaRPr lang="en-US"/>
          </a:p>
        </p:txBody>
      </p:sp>
    </p:spTree>
    <p:extLst>
      <p:ext uri="{BB962C8B-B14F-4D97-AF65-F5344CB8AC3E}">
        <p14:creationId xmlns:p14="http://schemas.microsoft.com/office/powerpoint/2010/main" val="3801070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rPr>
              <a:t>Be sure to follow @aicpastudent on social media for information on upcoming webinars, scholarship deadlines, and even a little accounting humor.</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17</a:t>
            </a:fld>
            <a:endParaRPr lang="en-US"/>
          </a:p>
        </p:txBody>
      </p:sp>
    </p:spTree>
    <p:extLst>
      <p:ext uri="{BB962C8B-B14F-4D97-AF65-F5344CB8AC3E}">
        <p14:creationId xmlns:p14="http://schemas.microsoft.com/office/powerpoint/2010/main" val="3786780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rPr>
              <a:t>Please first ask the teacher if students are permitted to use their cell phones before asking students to complete the survey. </a:t>
            </a:r>
            <a:br>
              <a:rPr lang="en-US" sz="1800" i="1" dirty="0">
                <a:effectLst/>
                <a:latin typeface="Calibri" panose="020F0502020204030204" pitchFamily="34" charset="0"/>
                <a:ea typeface="Calibri" panose="020F0502020204030204" pitchFamily="34" charset="0"/>
              </a:rPr>
            </a:br>
            <a:r>
              <a:rPr lang="en-US" sz="1800" i="1" dirty="0">
                <a:effectLst/>
                <a:latin typeface="Calibri" panose="020F0502020204030204" pitchFamily="34" charset="0"/>
                <a:ea typeface="Calibri" panose="020F0502020204030204" pitchFamily="34" charset="0"/>
              </a:rPr>
              <a:t>You may skip this slide if not permitted.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We’d like to gauge your thoughts on accounting following the presentation and ask that you complete a short survey. The survey is voluntary, only 8 or 9 questions long and will take 1-2 minutes to complete. You just point the camera on your phone to the QR code on the screen and follow the link that comes 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following questions are asked:</a:t>
            </a:r>
          </a:p>
          <a:p>
            <a:pPr marL="685800" lvl="1" indent="-228600">
              <a:buAutoNum type="arabicPeriod"/>
            </a:pPr>
            <a:r>
              <a:rPr lang="en-US" dirty="0"/>
              <a:t>How did this presentation affect your interest in accounting as a career?</a:t>
            </a:r>
          </a:p>
          <a:p>
            <a:pPr marL="685800" lvl="1" indent="-228600">
              <a:buAutoNum type="arabicPeriod"/>
            </a:pPr>
            <a:r>
              <a:rPr lang="en-US" dirty="0"/>
              <a:t>Where do you learn about possible careers?</a:t>
            </a:r>
          </a:p>
          <a:p>
            <a:pPr marL="685800" lvl="1" indent="-228600">
              <a:buAutoNum type="arabicPeriod"/>
            </a:pPr>
            <a:r>
              <a:rPr lang="en-US" dirty="0"/>
              <a:t>What is the likelihood that you will pursue accounting as a major?</a:t>
            </a:r>
          </a:p>
          <a:p>
            <a:pPr marL="685800" lvl="1" indent="-228600">
              <a:buAutoNum type="arabicPeriod"/>
            </a:pPr>
            <a:r>
              <a:rPr lang="en-US" dirty="0"/>
              <a:t>What is your high school graduation date?</a:t>
            </a:r>
          </a:p>
          <a:p>
            <a:pPr marL="685800" lvl="1" indent="-228600">
              <a:buAutoNum type="arabicPeriod"/>
            </a:pPr>
            <a:r>
              <a:rPr lang="en-US" dirty="0"/>
              <a:t>What is the name of the school you are currently attending?</a:t>
            </a:r>
          </a:p>
          <a:p>
            <a:pPr marL="685800" lvl="1" indent="-228600">
              <a:buAutoNum type="arabicPeriod"/>
            </a:pPr>
            <a:r>
              <a:rPr lang="en-US" dirty="0"/>
              <a:t>In what City and State is your school located?</a:t>
            </a:r>
          </a:p>
          <a:p>
            <a:pPr marL="685800" lvl="1" indent="-228600">
              <a:buAutoNum type="arabicPeriod"/>
            </a:pPr>
            <a:r>
              <a:rPr lang="en-US" dirty="0"/>
              <a:t>What are your plans following high school graduation?</a:t>
            </a:r>
          </a:p>
          <a:p>
            <a:pPr marL="685800" lvl="1" indent="-228600">
              <a:buAutoNum type="arabicPeriod"/>
            </a:pPr>
            <a:r>
              <a:rPr lang="en-US"/>
              <a:t>*Optional* If you would like to receive email updates from the AICPA on opportunities in accounting, scholarships, and free student membership, please provide your name and email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18</a:t>
            </a:fld>
            <a:endParaRPr lang="en-US"/>
          </a:p>
        </p:txBody>
      </p:sp>
    </p:spTree>
    <p:extLst>
      <p:ext uri="{BB962C8B-B14F-4D97-AF65-F5344CB8AC3E}">
        <p14:creationId xmlns:p14="http://schemas.microsoft.com/office/powerpoint/2010/main" val="3668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permits, have some fun with a quick “Would You Rather” game. Have students shout out their answers.</a:t>
            </a:r>
          </a:p>
        </p:txBody>
      </p:sp>
      <p:sp>
        <p:nvSpPr>
          <p:cNvPr id="4" name="Slide Number Placeholder 3"/>
          <p:cNvSpPr>
            <a:spLocks noGrp="1"/>
          </p:cNvSpPr>
          <p:nvPr>
            <p:ph type="sldNum" sz="quarter" idx="5"/>
          </p:nvPr>
        </p:nvSpPr>
        <p:spPr/>
        <p:txBody>
          <a:bodyPr/>
          <a:lstStyle/>
          <a:p>
            <a:fld id="{8FD4172D-79D1-4595-8A07-F7B3968BC3EB}" type="slidenum">
              <a:rPr lang="en-US" smtClean="0"/>
              <a:t>19</a:t>
            </a:fld>
            <a:endParaRPr lang="en-US"/>
          </a:p>
        </p:txBody>
      </p:sp>
    </p:spTree>
    <p:extLst>
      <p:ext uri="{BB962C8B-B14F-4D97-AF65-F5344CB8AC3E}">
        <p14:creationId xmlns:p14="http://schemas.microsoft.com/office/powerpoint/2010/main" val="137809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your preference, in accounting there is something for everyone!</a:t>
            </a:r>
          </a:p>
        </p:txBody>
      </p:sp>
      <p:sp>
        <p:nvSpPr>
          <p:cNvPr id="4" name="Slide Number Placeholder 3"/>
          <p:cNvSpPr>
            <a:spLocks noGrp="1"/>
          </p:cNvSpPr>
          <p:nvPr>
            <p:ph type="sldNum" sz="quarter" idx="5"/>
          </p:nvPr>
        </p:nvSpPr>
        <p:spPr/>
        <p:txBody>
          <a:bodyPr/>
          <a:lstStyle/>
          <a:p>
            <a:fld id="{8FD4172D-79D1-4595-8A07-F7B3968BC3EB}" type="slidenum">
              <a:rPr lang="en-US" smtClean="0"/>
              <a:t>25</a:t>
            </a:fld>
            <a:endParaRPr lang="en-US"/>
          </a:p>
        </p:txBody>
      </p:sp>
    </p:spTree>
    <p:extLst>
      <p:ext uri="{BB962C8B-B14F-4D97-AF65-F5344CB8AC3E}">
        <p14:creationId xmlns:p14="http://schemas.microsoft.com/office/powerpoint/2010/main" val="4041587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 about their dream job: company name, job title, responsibilities, etc. </a:t>
            </a:r>
            <a:r>
              <a:rPr lang="en-US" b="1" dirty="0"/>
              <a:t>Call on a few to share with the class.</a:t>
            </a:r>
          </a:p>
        </p:txBody>
      </p:sp>
      <p:sp>
        <p:nvSpPr>
          <p:cNvPr id="4" name="Slide Number Placeholder 3"/>
          <p:cNvSpPr>
            <a:spLocks noGrp="1"/>
          </p:cNvSpPr>
          <p:nvPr>
            <p:ph type="sldNum" sz="quarter" idx="5"/>
          </p:nvPr>
        </p:nvSpPr>
        <p:spPr/>
        <p:txBody>
          <a:bodyPr/>
          <a:lstStyle/>
          <a:p>
            <a:fld id="{8FD4172D-79D1-4595-8A07-F7B3968BC3EB}" type="slidenum">
              <a:rPr lang="en-US" smtClean="0"/>
              <a:t>3</a:t>
            </a:fld>
            <a:endParaRPr lang="en-US"/>
          </a:p>
        </p:txBody>
      </p:sp>
    </p:spTree>
    <p:extLst>
      <p:ext uri="{BB962C8B-B14F-4D97-AF65-F5344CB8AC3E}">
        <p14:creationId xmlns:p14="http://schemas.microsoft.com/office/powerpoint/2010/main" val="71303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26</a:t>
            </a:fld>
            <a:endParaRPr lang="en-US"/>
          </a:p>
        </p:txBody>
      </p:sp>
    </p:spTree>
    <p:extLst>
      <p:ext uri="{BB962C8B-B14F-4D97-AF65-F5344CB8AC3E}">
        <p14:creationId xmlns:p14="http://schemas.microsoft.com/office/powerpoint/2010/main" val="258863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What if I told you that what </a:t>
            </a:r>
            <a:r>
              <a:rPr lang="en-US" sz="1800" b="1" dirty="0">
                <a:effectLst/>
                <a:latin typeface="Calibri" panose="020F0502020204030204" pitchFamily="34" charset="0"/>
              </a:rPr>
              <a:t>I</a:t>
            </a:r>
            <a:r>
              <a:rPr lang="en-US" sz="1800" dirty="0">
                <a:effectLst/>
                <a:latin typeface="Calibri" panose="020F0502020204030204" pitchFamily="34" charset="0"/>
              </a:rPr>
              <a:t> do allows me to work with any of those jobs you just mentioned? Can you think of something that all these things have in common?</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4</a:t>
            </a:fld>
            <a:endParaRPr lang="en-US"/>
          </a:p>
        </p:txBody>
      </p:sp>
    </p:spTree>
    <p:extLst>
      <p:ext uri="{BB962C8B-B14F-4D97-AF65-F5344CB8AC3E}">
        <p14:creationId xmlns:p14="http://schemas.microsoft.com/office/powerpoint/2010/main" val="218504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Money is what all of these have in common, right? And who manages the money? People called Accountants.</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5</a:t>
            </a:fld>
            <a:endParaRPr lang="en-US"/>
          </a:p>
        </p:txBody>
      </p:sp>
    </p:spTree>
    <p:extLst>
      <p:ext uri="{BB962C8B-B14F-4D97-AF65-F5344CB8AC3E}">
        <p14:creationId xmlns:p14="http://schemas.microsoft.com/office/powerpoint/2010/main" val="1263888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do when you get money - either from a job, an allowance, or as a gift?</a:t>
            </a:r>
          </a:p>
          <a:p>
            <a:pPr marL="228600" indent="-228600">
              <a:buAutoNum type="arabicPeriod"/>
            </a:pPr>
            <a:r>
              <a:rPr lang="en-US" dirty="0"/>
              <a:t>Call on people.</a:t>
            </a:r>
          </a:p>
          <a:p>
            <a:pPr marL="228600" indent="-228600">
              <a:buAutoNum type="arabicPeriod"/>
            </a:pPr>
            <a:r>
              <a:rPr lang="en-US" dirty="0"/>
              <a:t>Some of you might save your money, some m</a:t>
            </a:r>
            <a:r>
              <a:rPr lang="en-US" sz="1800" dirty="0">
                <a:effectLst/>
                <a:latin typeface="Calibri" panose="020F0502020204030204" pitchFamily="34" charset="0"/>
              </a:rPr>
              <a:t>ight want to buy something new. Everyone uses money differently. Many adults and businesses also need help with money. Accountants help manage their money and make sure their business can be successful.</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6</a:t>
            </a:fld>
            <a:endParaRPr lang="en-US"/>
          </a:p>
        </p:txBody>
      </p:sp>
    </p:spTree>
    <p:extLst>
      <p:ext uri="{BB962C8B-B14F-4D97-AF65-F5344CB8AC3E}">
        <p14:creationId xmlns:p14="http://schemas.microsoft.com/office/powerpoint/2010/main" val="3880439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Oxford Dictionary defines an accountant as: a person whose job is to keep, inspect, and analyze financial accounts.</a:t>
            </a:r>
          </a:p>
        </p:txBody>
      </p:sp>
      <p:sp>
        <p:nvSpPr>
          <p:cNvPr id="4" name="Slide Number Placeholder 3"/>
          <p:cNvSpPr>
            <a:spLocks noGrp="1"/>
          </p:cNvSpPr>
          <p:nvPr>
            <p:ph type="sldNum" sz="quarter" idx="5"/>
          </p:nvPr>
        </p:nvSpPr>
        <p:spPr/>
        <p:txBody>
          <a:bodyPr/>
          <a:lstStyle/>
          <a:p>
            <a:fld id="{8FD4172D-79D1-4595-8A07-F7B3968BC3EB}" type="slidenum">
              <a:rPr lang="en-US" smtClean="0"/>
              <a:t>7</a:t>
            </a:fld>
            <a:endParaRPr lang="en-US"/>
          </a:p>
        </p:txBody>
      </p:sp>
    </p:spTree>
    <p:extLst>
      <p:ext uri="{BB962C8B-B14F-4D97-AF65-F5344CB8AC3E}">
        <p14:creationId xmlns:p14="http://schemas.microsoft.com/office/powerpoint/2010/main" val="164838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what an accountant </a:t>
            </a:r>
            <a:r>
              <a:rPr lang="en-US" b="1" dirty="0"/>
              <a:t>is</a:t>
            </a:r>
            <a:r>
              <a:rPr lang="en-US" b="0" dirty="0"/>
              <a:t>… what do accountants </a:t>
            </a:r>
            <a:r>
              <a:rPr lang="en-US" b="1" dirty="0"/>
              <a:t>do</a:t>
            </a:r>
            <a:r>
              <a:rPr lang="en-US" b="0" dirty="0"/>
              <a:t>?</a:t>
            </a:r>
          </a:p>
          <a:p>
            <a:pPr rtl="0" fontAlgn="ctr">
              <a:spcBef>
                <a:spcPts val="0"/>
              </a:spcBef>
              <a:spcAft>
                <a:spcPts val="0"/>
              </a:spcAft>
              <a:buFont typeface="+mj-lt"/>
              <a:buNone/>
            </a:pPr>
            <a:endParaRPr lang="en-US" b="0" dirty="0"/>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Money Organizers. </a:t>
            </a:r>
            <a:r>
              <a:rPr lang="en-US" sz="1800" b="0" i="0" dirty="0">
                <a:effectLst/>
                <a:latin typeface="Calibri" panose="020F0502020204030204" pitchFamily="34" charset="0"/>
              </a:rPr>
              <a:t>Just like you might use a calendar to keep track of homework, or a locker to organize your stuff, accountants organize financial information. They know how much money a person or business makes and spends to ultimately determine whether a business is making or losing money.</a:t>
            </a:r>
          </a:p>
          <a:p>
            <a:pPr marL="342900" indent="-342900" rtl="0" fontAlgn="ctr">
              <a:spcBef>
                <a:spcPts val="0"/>
              </a:spcBef>
              <a:spcAft>
                <a:spcPts val="0"/>
              </a:spcAft>
              <a:buFont typeface="+mj-lt"/>
              <a:buAutoNum type="arabicPeriod"/>
            </a:pPr>
            <a:r>
              <a:rPr lang="en-US" sz="1800" b="1" i="0" dirty="0">
                <a:effectLst/>
                <a:latin typeface="Calibri" panose="020F0502020204030204" pitchFamily="34" charset="0"/>
              </a:rPr>
              <a:t>Accountants are Problem Solvers. </a:t>
            </a:r>
            <a:r>
              <a:rPr lang="en-US" sz="1800" b="0" i="0" dirty="0">
                <a:effectLst/>
                <a:latin typeface="Calibri" panose="020F0502020204030204" pitchFamily="34" charset="0"/>
              </a:rPr>
              <a:t>They are like detectives who use numbers to find and fix money-related issues! Like in the event money is missing, they can detect suspicious transactions and look for irregularities. And they help individuals and businesses make big financial decisions, like saving for college or buying a new store.</a:t>
            </a:r>
          </a:p>
          <a:p>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8</a:t>
            </a:fld>
            <a:endParaRPr lang="en-US"/>
          </a:p>
        </p:txBody>
      </p:sp>
    </p:spTree>
    <p:extLst>
      <p:ext uri="{BB962C8B-B14F-4D97-AF65-F5344CB8AC3E}">
        <p14:creationId xmlns:p14="http://schemas.microsoft.com/office/powerpoint/2010/main" val="212800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Personalize this slide with information about your current job and replace the person icon with </a:t>
            </a:r>
            <a:r>
              <a:rPr lang="en-US" sz="12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306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Personalize this slide with things you are passionate about, or things that being a CPA has afforded you the lifestyle to be able to do. Replace the person icon with </a:t>
            </a:r>
            <a:r>
              <a:rPr lang="en-US" sz="1000" dirty="0">
                <a:effectLst/>
                <a:latin typeface="Calibri" panose="020F0502020204030204" pitchFamily="34" charset="0"/>
              </a:rPr>
              <a:t>a fun picture of yourself!</a:t>
            </a:r>
            <a:endParaRPr lang="en-US" dirty="0"/>
          </a:p>
        </p:txBody>
      </p:sp>
      <p:sp>
        <p:nvSpPr>
          <p:cNvPr id="4" name="Slide Number Placeholder 3"/>
          <p:cNvSpPr>
            <a:spLocks noGrp="1"/>
          </p:cNvSpPr>
          <p:nvPr>
            <p:ph type="sldNum" sz="quarter" idx="5"/>
          </p:nvPr>
        </p:nvSpPr>
        <p:spPr/>
        <p:txBody>
          <a:bodyPr/>
          <a:lstStyle/>
          <a:p>
            <a:fld id="{8FD4172D-79D1-4595-8A07-F7B3968BC3EB}" type="slidenum">
              <a:rPr lang="en-US" smtClean="0"/>
              <a:t>10</a:t>
            </a:fld>
            <a:endParaRPr lang="en-US"/>
          </a:p>
        </p:txBody>
      </p:sp>
    </p:spTree>
    <p:extLst>
      <p:ext uri="{BB962C8B-B14F-4D97-AF65-F5344CB8AC3E}">
        <p14:creationId xmlns:p14="http://schemas.microsoft.com/office/powerpoint/2010/main" val="130722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25.png"/><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35.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37.png"/><Relationship Id="rId4" Type="http://schemas.openxmlformats.org/officeDocument/2006/relationships/image" Target="../media/image65.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0.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gwscpa.org/" TargetMode="External"/><Relationship Id="rId5" Type="http://schemas.openxmlformats.org/officeDocument/2006/relationships/hyperlink" Target="mailto:kbedell@gwscpa.org" TargetMode="External"/><Relationship Id="rId4" Type="http://schemas.openxmlformats.org/officeDocument/2006/relationships/image" Target="../media/image70.sv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76.svg"/><Relationship Id="rId12"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78.sv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8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86.sv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93.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9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97.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10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01.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10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05.sv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91.svg"/><Relationship Id="rId7" Type="http://schemas.openxmlformats.org/officeDocument/2006/relationships/image" Target="../media/image111.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109.sv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1.png"/><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67.png"/><Relationship Id="rId3" Type="http://schemas.openxmlformats.org/officeDocument/2006/relationships/image" Target="../media/image51.png"/><Relationship Id="rId7" Type="http://schemas.openxmlformats.org/officeDocument/2006/relationships/image" Target="../media/image65.png"/><Relationship Id="rId12" Type="http://schemas.openxmlformats.org/officeDocument/2006/relationships/image" Target="../media/image6.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115.svg"/><Relationship Id="rId4" Type="http://schemas.openxmlformats.org/officeDocument/2006/relationships/image" Target="../media/image86.svg"/><Relationship Id="rId9" Type="http://schemas.openxmlformats.org/officeDocument/2006/relationships/image" Target="../media/image66.png"/><Relationship Id="rId14" Type="http://schemas.openxmlformats.org/officeDocument/2006/relationships/image" Target="../media/image11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0.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2.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D8917-F599-2A5F-498C-999692129CA9}"/>
              </a:ext>
            </a:extLst>
          </p:cNvPr>
          <p:cNvSpPr/>
          <p:nvPr/>
        </p:nvSpPr>
        <p:spPr>
          <a:xfrm>
            <a:off x="0" y="0"/>
            <a:ext cx="18288000" cy="10287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183A45C-DF46-6AA5-051A-BA710A1950B0}"/>
              </a:ext>
            </a:extLst>
          </p:cNvPr>
          <p:cNvSpPr txBox="1"/>
          <p:nvPr/>
        </p:nvSpPr>
        <p:spPr>
          <a:xfrm>
            <a:off x="685799" y="0"/>
            <a:ext cx="16840201" cy="9479518"/>
          </a:xfrm>
          <a:prstGeom prst="rect">
            <a:avLst/>
          </a:prstGeom>
          <a:noFill/>
        </p:spPr>
        <p:txBody>
          <a:bodyPr wrap="square" rtlCol="0">
            <a:spAutoFit/>
          </a:bodyPr>
          <a:lstStyle/>
          <a:p>
            <a:endParaRPr lang="en-US" dirty="0"/>
          </a:p>
          <a:p>
            <a:endParaRPr lang="en-US" dirty="0"/>
          </a:p>
          <a:p>
            <a:r>
              <a:rPr lang="en-US" sz="8200" b="1" dirty="0">
                <a:solidFill>
                  <a:schemeClr val="bg1"/>
                </a:solidFill>
              </a:rPr>
              <a:t>Note for presenters:</a:t>
            </a:r>
            <a:endParaRPr lang="en-US" dirty="0">
              <a:solidFill>
                <a:schemeClr val="bg1"/>
              </a:solidFill>
            </a:endParaRPr>
          </a:p>
          <a:p>
            <a:endParaRPr lang="en-US" sz="3200" dirty="0">
              <a:solidFill>
                <a:schemeClr val="bg1"/>
              </a:solidFill>
            </a:endParaRPr>
          </a:p>
          <a:p>
            <a:r>
              <a:rPr lang="en-US" sz="3200" dirty="0">
                <a:solidFill>
                  <a:schemeClr val="bg1"/>
                </a:solidFill>
              </a:rPr>
              <a:t>This presentation is designed as an aid to help you share your career journey with students. </a:t>
            </a:r>
            <a:br>
              <a:rPr lang="en-US" sz="3200" dirty="0">
                <a:solidFill>
                  <a:schemeClr val="bg1"/>
                </a:solidFill>
              </a:rPr>
            </a:br>
            <a:r>
              <a:rPr lang="en-US" sz="3200" dirty="0">
                <a:solidFill>
                  <a:schemeClr val="bg1"/>
                </a:solidFill>
              </a:rPr>
              <a:t>Please remember to keep the presentation conversational and get to know your audience!</a:t>
            </a:r>
          </a:p>
          <a:p>
            <a:endParaRPr lang="en-US" sz="3200" dirty="0">
              <a:solidFill>
                <a:schemeClr val="bg1"/>
              </a:solidFill>
            </a:endParaRPr>
          </a:p>
          <a:p>
            <a:r>
              <a:rPr lang="en-US" sz="4400" b="1" dirty="0">
                <a:solidFill>
                  <a:schemeClr val="bg1"/>
                </a:solidFill>
              </a:rPr>
              <a:t>Personalize your presentation by:</a:t>
            </a:r>
          </a:p>
          <a:p>
            <a:endParaRPr lang="en-US" sz="3200" dirty="0">
              <a:solidFill>
                <a:schemeClr val="bg1"/>
              </a:solidFill>
            </a:endParaRPr>
          </a:p>
          <a:p>
            <a:pPr marL="514350" indent="-514350">
              <a:buAutoNum type="arabicPeriod"/>
            </a:pPr>
            <a:r>
              <a:rPr lang="en-US" sz="3200" b="1" dirty="0">
                <a:solidFill>
                  <a:schemeClr val="bg1"/>
                </a:solidFill>
              </a:rPr>
              <a:t>Updating slides 9-11 </a:t>
            </a:r>
            <a:r>
              <a:rPr lang="en-US" sz="3200" dirty="0">
                <a:solidFill>
                  <a:schemeClr val="bg1"/>
                </a:solidFill>
              </a:rPr>
              <a:t>with your personal information and fun pictures prior to the presentation.</a:t>
            </a:r>
          </a:p>
          <a:p>
            <a:endParaRPr lang="en-US" sz="3200" dirty="0">
              <a:solidFill>
                <a:schemeClr val="bg1"/>
              </a:solidFill>
            </a:endParaRPr>
          </a:p>
          <a:p>
            <a:pPr marL="514350" indent="-514350">
              <a:buFont typeface="+mj-lt"/>
              <a:buAutoNum type="arabicPeriod" startAt="2"/>
            </a:pPr>
            <a:r>
              <a:rPr lang="en-US" sz="3200" dirty="0">
                <a:solidFill>
                  <a:schemeClr val="bg1"/>
                </a:solidFill>
              </a:rPr>
              <a:t>Connecting with your state CPA society to </a:t>
            </a:r>
            <a:r>
              <a:rPr lang="en-US" sz="3200" b="1" dirty="0">
                <a:solidFill>
                  <a:schemeClr val="bg1"/>
                </a:solidFill>
              </a:rPr>
              <a:t>update slide 16</a:t>
            </a:r>
            <a:r>
              <a:rPr lang="en-US" sz="3200" dirty="0">
                <a:solidFill>
                  <a:schemeClr val="bg1"/>
                </a:solidFill>
              </a:rPr>
              <a:t>.</a:t>
            </a:r>
          </a:p>
          <a:p>
            <a:pPr marL="514350" indent="-514350">
              <a:buFont typeface="+mj-lt"/>
              <a:buAutoNum type="arabicPeriod" startAt="2"/>
            </a:pPr>
            <a:endParaRPr lang="en-US" sz="3200" dirty="0">
              <a:solidFill>
                <a:schemeClr val="bg1"/>
              </a:solidFill>
            </a:endParaRPr>
          </a:p>
          <a:p>
            <a:pPr marL="514350" indent="-514350">
              <a:buFont typeface="+mj-lt"/>
              <a:buAutoNum type="arabicPeriod" startAt="2"/>
            </a:pPr>
            <a:r>
              <a:rPr lang="en-US" sz="3200" dirty="0">
                <a:solidFill>
                  <a:schemeClr val="bg1"/>
                </a:solidFill>
              </a:rPr>
              <a:t>Making your time with the students fun by sharing your journey in a way they can understand. Remember these students have little to no experience in accounting. </a:t>
            </a:r>
          </a:p>
          <a:p>
            <a:pPr marL="514350" indent="-514350">
              <a:buFont typeface="+mj-lt"/>
              <a:buAutoNum type="arabicPeriod" startAt="2"/>
            </a:pPr>
            <a:endParaRPr lang="en-US" sz="3200" dirty="0">
              <a:solidFill>
                <a:schemeClr val="bg1"/>
              </a:solidFill>
            </a:endParaRPr>
          </a:p>
          <a:p>
            <a:pPr marL="514350" indent="-514350">
              <a:buFont typeface="+mj-lt"/>
              <a:buAutoNum type="arabicPeriod" startAt="2"/>
            </a:pPr>
            <a:r>
              <a:rPr lang="en-US" sz="3200" dirty="0">
                <a:solidFill>
                  <a:schemeClr val="bg1"/>
                </a:solidFill>
              </a:rPr>
              <a:t>Reviewing the Notes section of the slides for presenter tips and opportunities to engage the students.</a:t>
            </a:r>
          </a:p>
        </p:txBody>
      </p:sp>
    </p:spTree>
    <p:extLst>
      <p:ext uri="{BB962C8B-B14F-4D97-AF65-F5344CB8AC3E}">
        <p14:creationId xmlns:p14="http://schemas.microsoft.com/office/powerpoint/2010/main" val="13197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rot="466097">
            <a:off x="6158130" y="431523"/>
            <a:ext cx="4660574" cy="4711977"/>
          </a:xfrm>
          <a:custGeom>
            <a:avLst/>
            <a:gdLst/>
            <a:ahLst/>
            <a:cxnLst/>
            <a:rect l="l" t="t" r="r" b="b"/>
            <a:pathLst>
              <a:path w="4660574" h="4711977">
                <a:moveTo>
                  <a:pt x="0" y="0"/>
                </a:moveTo>
                <a:lnTo>
                  <a:pt x="4660574" y="0"/>
                </a:lnTo>
                <a:lnTo>
                  <a:pt x="4660574" y="4711977"/>
                </a:lnTo>
                <a:lnTo>
                  <a:pt x="0" y="471197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a:off x="-702858" y="4792513"/>
            <a:ext cx="4457668" cy="4465787"/>
          </a:xfrm>
          <a:custGeom>
            <a:avLst/>
            <a:gdLst/>
            <a:ahLst/>
            <a:cxnLst/>
            <a:rect l="l" t="t" r="r" b="b"/>
            <a:pathLst>
              <a:path w="4457668" h="4465787">
                <a:moveTo>
                  <a:pt x="0" y="0"/>
                </a:moveTo>
                <a:lnTo>
                  <a:pt x="4457668" y="0"/>
                </a:lnTo>
                <a:lnTo>
                  <a:pt x="4457668" y="4465787"/>
                </a:lnTo>
                <a:lnTo>
                  <a:pt x="0" y="446578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848427" y="2701786"/>
            <a:ext cx="5270165" cy="1491819"/>
          </a:xfrm>
          <a:prstGeom prst="rect">
            <a:avLst/>
          </a:prstGeom>
        </p:spPr>
        <p:txBody>
          <a:bodyPr lIns="0" tIns="0" rIns="0" bIns="0" rtlCol="0" anchor="t">
            <a:spAutoFit/>
          </a:bodyPr>
          <a:lstStyle/>
          <a:p>
            <a:pPr algn="l">
              <a:lnSpc>
                <a:spcPts val="5880"/>
              </a:lnSpc>
            </a:pPr>
            <a:r>
              <a:rPr lang="en-US" sz="4900" dirty="0">
                <a:solidFill>
                  <a:srgbClr val="FFFFFF"/>
                </a:solidFill>
                <a:latin typeface="Permanent Marker"/>
                <a:ea typeface="Permanent Marker"/>
                <a:cs typeface="Permanent Marker"/>
                <a:sym typeface="Permanent Marker"/>
              </a:rPr>
              <a:t>This has allowed me to...</a:t>
            </a:r>
          </a:p>
        </p:txBody>
      </p:sp>
      <p:sp>
        <p:nvSpPr>
          <p:cNvPr id="7" name="TextBox 7"/>
          <p:cNvSpPr txBox="1"/>
          <p:nvPr/>
        </p:nvSpPr>
        <p:spPr>
          <a:xfrm>
            <a:off x="11848426" y="4399150"/>
            <a:ext cx="5254707" cy="3411190"/>
          </a:xfrm>
          <a:prstGeom prst="rect">
            <a:avLst/>
          </a:prstGeom>
        </p:spPr>
        <p:txBody>
          <a:bodyPr wrap="square" lIns="0" tIns="0" rIns="0" bIns="0" rtlCol="0" anchor="t">
            <a:spAutoFit/>
          </a:bodyPr>
          <a:lstStyle/>
          <a:p>
            <a:pPr marL="582928" lvl="1" indent="-291464" algn="l">
              <a:lnSpc>
                <a:spcPts val="3779"/>
              </a:lnSpc>
              <a:buFont typeface="Arial"/>
              <a:buChar char="•"/>
            </a:pPr>
            <a:r>
              <a:rPr lang="en-US" sz="3200" dirty="0">
                <a:solidFill>
                  <a:srgbClr val="FFFFFF"/>
                </a:solidFill>
                <a:latin typeface="DM Sans"/>
                <a:ea typeface="DM Sans"/>
                <a:cs typeface="DM Sans"/>
                <a:sym typeface="DM Sans"/>
              </a:rPr>
              <a:t>Share something you’re involved in that you’re passionate about</a:t>
            </a:r>
            <a:br>
              <a:rPr lang="en-US" sz="3200" dirty="0">
                <a:solidFill>
                  <a:srgbClr val="FFFFFF"/>
                </a:solidFill>
                <a:latin typeface="DM Sans"/>
                <a:ea typeface="DM Sans"/>
                <a:cs typeface="DM Sans"/>
                <a:sym typeface="DM Sans"/>
              </a:rPr>
            </a:br>
            <a:endParaRPr lang="en-US" sz="3200" dirty="0">
              <a:solidFill>
                <a:srgbClr val="FFFFFF"/>
              </a:solidFill>
              <a:latin typeface="DM Sans"/>
              <a:ea typeface="DM Sans"/>
              <a:cs typeface="DM Sans"/>
              <a:sym typeface="DM Sans"/>
            </a:endParaRPr>
          </a:p>
          <a:p>
            <a:pPr marL="582928" lvl="1" indent="-291464" algn="l">
              <a:lnSpc>
                <a:spcPts val="3779"/>
              </a:lnSpc>
              <a:buFont typeface="Arial"/>
              <a:buChar char="•"/>
            </a:pPr>
            <a:r>
              <a:rPr lang="en-US" sz="3200" dirty="0">
                <a:solidFill>
                  <a:srgbClr val="FFFFFF"/>
                </a:solidFill>
                <a:latin typeface="DM Sans"/>
                <a:ea typeface="DM Sans"/>
                <a:cs typeface="DM Sans"/>
                <a:sym typeface="DM Sans"/>
              </a:rPr>
              <a:t>Share things that being a CPA has afforded you the ability to do</a:t>
            </a:r>
          </a:p>
        </p:txBody>
      </p:sp>
      <p:sp>
        <p:nvSpPr>
          <p:cNvPr id="10" name="Rectangle 9">
            <a:extLst>
              <a:ext uri="{FF2B5EF4-FFF2-40B4-BE49-F238E27FC236}">
                <a16:creationId xmlns:a16="http://schemas.microsoft.com/office/drawing/2014/main" id="{A5E1760A-B48D-7E5E-A2F6-9369C10D0CBE}"/>
              </a:ext>
            </a:extLst>
          </p:cNvPr>
          <p:cNvSpPr/>
          <p:nvPr/>
        </p:nvSpPr>
        <p:spPr>
          <a:xfrm rot="21173947">
            <a:off x="2316373" y="2501982"/>
            <a:ext cx="6547104" cy="6547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Person with idea with solid fill">
            <a:extLst>
              <a:ext uri="{FF2B5EF4-FFF2-40B4-BE49-F238E27FC236}">
                <a16:creationId xmlns:a16="http://schemas.microsoft.com/office/drawing/2014/main" id="{8B3B681E-6D93-E276-1A95-416B00949FE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1180855">
            <a:off x="2247442" y="2766628"/>
            <a:ext cx="6628722" cy="662872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a:off x="251960" y="55563"/>
            <a:ext cx="7963465" cy="9977006"/>
          </a:xfrm>
          <a:custGeom>
            <a:avLst/>
            <a:gdLst/>
            <a:ahLst/>
            <a:cxnLst/>
            <a:rect l="l" t="t" r="r" b="b"/>
            <a:pathLst>
              <a:path w="7963465" h="9977006">
                <a:moveTo>
                  <a:pt x="0" y="0"/>
                </a:moveTo>
                <a:lnTo>
                  <a:pt x="7963465" y="0"/>
                </a:lnTo>
                <a:lnTo>
                  <a:pt x="7963465" y="9977007"/>
                </a:lnTo>
                <a:lnTo>
                  <a:pt x="0" y="99770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3" name="Group 3"/>
          <p:cNvGrpSpPr>
            <a:grpSpLocks noChangeAspect="1"/>
          </p:cNvGrpSpPr>
          <p:nvPr/>
        </p:nvGrpSpPr>
        <p:grpSpPr>
          <a:xfrm rot="-404511">
            <a:off x="1444124" y="3708033"/>
            <a:ext cx="5958467" cy="4389404"/>
            <a:chOff x="0" y="0"/>
            <a:chExt cx="19050000" cy="14033500"/>
          </a:xfrm>
        </p:grpSpPr>
        <p:sp>
          <p:nvSpPr>
            <p:cNvPr id="4" name="Freeform 4"/>
            <p:cNvSpPr/>
            <p:nvPr/>
          </p:nvSpPr>
          <p:spPr>
            <a:xfrm>
              <a:off x="1169582" y="1014439"/>
              <a:ext cx="16710835" cy="12004622"/>
            </a:xfrm>
            <a:custGeom>
              <a:avLst/>
              <a:gdLst/>
              <a:ahLst/>
              <a:cxnLst/>
              <a:rect l="l" t="t" r="r" b="b"/>
              <a:pathLst>
                <a:path w="16710835" h="12004622">
                  <a:moveTo>
                    <a:pt x="0" y="0"/>
                  </a:moveTo>
                  <a:lnTo>
                    <a:pt x="16710835" y="0"/>
                  </a:lnTo>
                  <a:lnTo>
                    <a:pt x="16710835" y="12004622"/>
                  </a:lnTo>
                  <a:lnTo>
                    <a:pt x="0" y="12004622"/>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19050000" cy="14033500"/>
            </a:xfrm>
            <a:custGeom>
              <a:avLst/>
              <a:gdLst/>
              <a:ahLst/>
              <a:cxnLst/>
              <a:rect l="l" t="t" r="r" b="b"/>
              <a:pathLst>
                <a:path w="19050000" h="14033500">
                  <a:moveTo>
                    <a:pt x="0" y="0"/>
                  </a:moveTo>
                  <a:lnTo>
                    <a:pt x="19050000" y="0"/>
                  </a:lnTo>
                  <a:lnTo>
                    <a:pt x="19050000" y="14033500"/>
                  </a:lnTo>
                  <a:lnTo>
                    <a:pt x="0" y="1403350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6" name="TextBox 6"/>
          <p:cNvSpPr txBox="1"/>
          <p:nvPr/>
        </p:nvSpPr>
        <p:spPr>
          <a:xfrm>
            <a:off x="7639639" y="942599"/>
            <a:ext cx="9619661" cy="2282126"/>
          </a:xfrm>
          <a:prstGeom prst="rect">
            <a:avLst/>
          </a:prstGeom>
        </p:spPr>
        <p:txBody>
          <a:bodyPr lIns="0" tIns="0" rIns="0" bIns="0" rtlCol="0" anchor="t">
            <a:spAutoFit/>
          </a:bodyPr>
          <a:lstStyle/>
          <a:p>
            <a:pPr algn="l">
              <a:lnSpc>
                <a:spcPts val="9138"/>
              </a:lnSpc>
            </a:pPr>
            <a:r>
              <a:rPr lang="en-US" sz="6527">
                <a:solidFill>
                  <a:srgbClr val="3A5DAE"/>
                </a:solidFill>
                <a:latin typeface="Permanent Marker"/>
                <a:ea typeface="Permanent Marker"/>
                <a:cs typeface="Permanent Marker"/>
                <a:sym typeface="Permanent Marker"/>
              </a:rPr>
              <a:t>But before this I was in your shoes.</a:t>
            </a:r>
          </a:p>
        </p:txBody>
      </p:sp>
      <p:sp>
        <p:nvSpPr>
          <p:cNvPr id="7" name="TextBox 7"/>
          <p:cNvSpPr txBox="1"/>
          <p:nvPr/>
        </p:nvSpPr>
        <p:spPr>
          <a:xfrm>
            <a:off x="9144000" y="3652046"/>
            <a:ext cx="5232202" cy="855346"/>
          </a:xfrm>
          <a:prstGeom prst="rect">
            <a:avLst/>
          </a:prstGeom>
        </p:spPr>
        <p:txBody>
          <a:bodyPr lIns="0" tIns="0" rIns="0" bIns="0" rtlCol="0" anchor="t">
            <a:spAutoFit/>
          </a:bodyPr>
          <a:lstStyle/>
          <a:p>
            <a:pPr algn="ctr">
              <a:lnSpc>
                <a:spcPts val="6929"/>
              </a:lnSpc>
            </a:pPr>
            <a:r>
              <a:rPr lang="en-US" sz="4949">
                <a:solidFill>
                  <a:srgbClr val="3A5DAE"/>
                </a:solidFill>
                <a:latin typeface="Canva Student Font"/>
                <a:ea typeface="Canva Student Font"/>
                <a:cs typeface="Canva Student Font"/>
                <a:sym typeface="Canva Student Font"/>
              </a:rPr>
              <a:t>Want to know what I did?</a:t>
            </a:r>
          </a:p>
        </p:txBody>
      </p:sp>
      <p:sp>
        <p:nvSpPr>
          <p:cNvPr id="8" name="TextBox 8"/>
          <p:cNvSpPr txBox="1"/>
          <p:nvPr/>
        </p:nvSpPr>
        <p:spPr>
          <a:xfrm>
            <a:off x="8709578" y="4967867"/>
            <a:ext cx="8968822" cy="2789610"/>
          </a:xfrm>
          <a:prstGeom prst="rect">
            <a:avLst/>
          </a:prstGeom>
        </p:spPr>
        <p:txBody>
          <a:bodyPr wrap="square" lIns="0" tIns="0" rIns="0" bIns="0" rtlCol="0" anchor="t">
            <a:spAutoFit/>
          </a:bodyPr>
          <a:lstStyle/>
          <a:p>
            <a:pPr marL="852801" lvl="1" indent="-426400" algn="l">
              <a:lnSpc>
                <a:spcPts val="5529"/>
              </a:lnSpc>
              <a:buFont typeface="Arial"/>
              <a:buChar char="•"/>
            </a:pPr>
            <a:r>
              <a:rPr lang="en-US" sz="3949" dirty="0">
                <a:solidFill>
                  <a:srgbClr val="3A5DAE"/>
                </a:solidFill>
                <a:latin typeface="DM Sans"/>
                <a:ea typeface="DM Sans"/>
                <a:cs typeface="DM Sans"/>
                <a:sym typeface="DM Sans"/>
              </a:rPr>
              <a:t>Share classes you took</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Organizations you were a part of</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Jobs you had before graduation</a:t>
            </a:r>
          </a:p>
          <a:p>
            <a:pPr marL="852801" lvl="1" indent="-426400" algn="l">
              <a:lnSpc>
                <a:spcPts val="5529"/>
              </a:lnSpc>
              <a:buFont typeface="Arial"/>
              <a:buChar char="•"/>
            </a:pPr>
            <a:r>
              <a:rPr lang="en-US" sz="3949" dirty="0">
                <a:solidFill>
                  <a:srgbClr val="3A5DAE"/>
                </a:solidFill>
                <a:latin typeface="DM Sans"/>
                <a:ea typeface="DM Sans"/>
                <a:cs typeface="DM Sans"/>
                <a:sym typeface="DM Sans"/>
              </a:rPr>
              <a:t>Volunteering opportunities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3400198" y="573520"/>
            <a:ext cx="5404004" cy="2878860"/>
          </a:xfrm>
          <a:custGeom>
            <a:avLst/>
            <a:gdLst/>
            <a:ahLst/>
            <a:cxnLst/>
            <a:rect l="l" t="t" r="r" b="b"/>
            <a:pathLst>
              <a:path w="5404004" h="2878860">
                <a:moveTo>
                  <a:pt x="0" y="0"/>
                </a:moveTo>
                <a:lnTo>
                  <a:pt x="5404004" y="0"/>
                </a:lnTo>
                <a:lnTo>
                  <a:pt x="5404004" y="2878860"/>
                </a:lnTo>
                <a:lnTo>
                  <a:pt x="0" y="28788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651460" y="4833165"/>
            <a:ext cx="3681854" cy="950588"/>
            <a:chOff x="0" y="0"/>
            <a:chExt cx="4909138" cy="1267450"/>
          </a:xfrm>
        </p:grpSpPr>
        <p:sp>
          <p:nvSpPr>
            <p:cNvPr id="4" name="Freeform 4"/>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FFFFFF"/>
                  </a:solidFill>
                  <a:latin typeface="Canva Student Font"/>
                  <a:ea typeface="Canva Student Font"/>
                  <a:cs typeface="Canva Student Font"/>
                  <a:sym typeface="Canva Student Font"/>
                </a:rPr>
                <a:t>Education</a:t>
              </a:r>
            </a:p>
          </p:txBody>
        </p:sp>
      </p:grpSp>
      <p:grpSp>
        <p:nvGrpSpPr>
          <p:cNvPr id="6" name="Group 6"/>
          <p:cNvGrpSpPr/>
          <p:nvPr/>
        </p:nvGrpSpPr>
        <p:grpSpPr>
          <a:xfrm>
            <a:off x="4960122" y="4833165"/>
            <a:ext cx="3681854" cy="950588"/>
            <a:chOff x="0" y="0"/>
            <a:chExt cx="4909138" cy="1267450"/>
          </a:xfrm>
        </p:grpSpPr>
        <p:sp>
          <p:nvSpPr>
            <p:cNvPr id="7" name="Freeform 7"/>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FFFFFF"/>
                  </a:solidFill>
                  <a:latin typeface="Canva Student Font"/>
                  <a:ea typeface="Canva Student Font"/>
                  <a:cs typeface="Canva Student Font"/>
                  <a:sym typeface="Canva Student Font"/>
                </a:rPr>
                <a:t>Experience</a:t>
              </a:r>
            </a:p>
          </p:txBody>
        </p:sp>
      </p:grpSp>
      <p:grpSp>
        <p:nvGrpSpPr>
          <p:cNvPr id="9" name="Group 9"/>
          <p:cNvGrpSpPr/>
          <p:nvPr/>
        </p:nvGrpSpPr>
        <p:grpSpPr>
          <a:xfrm>
            <a:off x="9268784" y="4833165"/>
            <a:ext cx="3681854" cy="950588"/>
            <a:chOff x="0" y="0"/>
            <a:chExt cx="4909138" cy="1267450"/>
          </a:xfrm>
        </p:grpSpPr>
        <p:sp>
          <p:nvSpPr>
            <p:cNvPr id="10" name="Freeform 10"/>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1" name="TextBox 11"/>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3A5DAE"/>
                  </a:solidFill>
                  <a:latin typeface="Canva Student Font"/>
                  <a:ea typeface="Canva Student Font"/>
                  <a:cs typeface="Canva Student Font"/>
                  <a:sym typeface="Canva Student Font"/>
                </a:rPr>
                <a:t>Ethics*</a:t>
              </a:r>
            </a:p>
          </p:txBody>
        </p:sp>
      </p:grpSp>
      <p:grpSp>
        <p:nvGrpSpPr>
          <p:cNvPr id="12" name="Group 12"/>
          <p:cNvGrpSpPr/>
          <p:nvPr/>
        </p:nvGrpSpPr>
        <p:grpSpPr>
          <a:xfrm>
            <a:off x="13577446" y="4833165"/>
            <a:ext cx="3681854" cy="950588"/>
            <a:chOff x="0" y="0"/>
            <a:chExt cx="4909138" cy="1267450"/>
          </a:xfrm>
        </p:grpSpPr>
        <p:sp>
          <p:nvSpPr>
            <p:cNvPr id="13" name="Freeform 13"/>
            <p:cNvSpPr/>
            <p:nvPr/>
          </p:nvSpPr>
          <p:spPr>
            <a:xfrm>
              <a:off x="0" y="0"/>
              <a:ext cx="4909138" cy="1267450"/>
            </a:xfrm>
            <a:custGeom>
              <a:avLst/>
              <a:gdLst/>
              <a:ahLst/>
              <a:cxnLst/>
              <a:rect l="l" t="t" r="r" b="b"/>
              <a:pathLst>
                <a:path w="4909138" h="1267450">
                  <a:moveTo>
                    <a:pt x="0" y="0"/>
                  </a:moveTo>
                  <a:lnTo>
                    <a:pt x="4909138" y="0"/>
                  </a:lnTo>
                  <a:lnTo>
                    <a:pt x="4909138" y="1267450"/>
                  </a:lnTo>
                  <a:lnTo>
                    <a:pt x="0" y="12674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394709" y="132262"/>
              <a:ext cx="4119721" cy="1000125"/>
            </a:xfrm>
            <a:prstGeom prst="rect">
              <a:avLst/>
            </a:prstGeom>
          </p:spPr>
          <p:txBody>
            <a:bodyPr lIns="0" tIns="0" rIns="0" bIns="0" rtlCol="0" anchor="t">
              <a:spAutoFit/>
            </a:bodyPr>
            <a:lstStyle/>
            <a:p>
              <a:pPr algn="ctr">
                <a:lnSpc>
                  <a:spcPts val="6299"/>
                </a:lnSpc>
              </a:pPr>
              <a:r>
                <a:rPr lang="en-US" sz="4500">
                  <a:solidFill>
                    <a:srgbClr val="3A5DAE"/>
                  </a:solidFill>
                  <a:latin typeface="Canva Student Font"/>
                  <a:ea typeface="Canva Student Font"/>
                  <a:cs typeface="Canva Student Font"/>
                  <a:sym typeface="Canva Student Font"/>
                </a:rPr>
                <a:t>Exam</a:t>
              </a:r>
            </a:p>
          </p:txBody>
        </p:sp>
      </p:grpSp>
      <p:sp>
        <p:nvSpPr>
          <p:cNvPr id="15" name="Freeform 15"/>
          <p:cNvSpPr/>
          <p:nvPr/>
        </p:nvSpPr>
        <p:spPr>
          <a:xfrm rot="1057085">
            <a:off x="6480391" y="-3677725"/>
            <a:ext cx="7128393" cy="4009721"/>
          </a:xfrm>
          <a:custGeom>
            <a:avLst/>
            <a:gdLst/>
            <a:ahLst/>
            <a:cxnLst/>
            <a:rect l="l" t="t" r="r" b="b"/>
            <a:pathLst>
              <a:path w="7128393" h="4009721">
                <a:moveTo>
                  <a:pt x="0" y="0"/>
                </a:moveTo>
                <a:lnTo>
                  <a:pt x="7128394" y="0"/>
                </a:lnTo>
                <a:lnTo>
                  <a:pt x="7128394" y="4009722"/>
                </a:lnTo>
                <a:lnTo>
                  <a:pt x="0" y="400972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TextBox 16"/>
          <p:cNvSpPr txBox="1"/>
          <p:nvPr/>
        </p:nvSpPr>
        <p:spPr>
          <a:xfrm>
            <a:off x="651460" y="1163955"/>
            <a:ext cx="12548746" cy="1802765"/>
          </a:xfrm>
          <a:prstGeom prst="rect">
            <a:avLst/>
          </a:prstGeom>
        </p:spPr>
        <p:txBody>
          <a:bodyPr lIns="0" tIns="0" rIns="0" bIns="0" rtlCol="0" anchor="t">
            <a:spAutoFit/>
          </a:bodyPr>
          <a:lstStyle/>
          <a:p>
            <a:pPr algn="l">
              <a:lnSpc>
                <a:spcPts val="6500"/>
              </a:lnSpc>
            </a:pPr>
            <a:r>
              <a:rPr lang="en-US" sz="6500">
                <a:solidFill>
                  <a:srgbClr val="3A5DAE"/>
                </a:solidFill>
                <a:latin typeface="Permanent Marker"/>
                <a:ea typeface="Permanent Marker"/>
                <a:cs typeface="Permanent Marker"/>
                <a:sym typeface="Permanent Marker"/>
              </a:rPr>
              <a:t>becoming a </a:t>
            </a:r>
          </a:p>
          <a:p>
            <a:pPr algn="l">
              <a:lnSpc>
                <a:spcPts val="7200"/>
              </a:lnSpc>
            </a:pPr>
            <a:r>
              <a:rPr lang="en-US" sz="7200">
                <a:solidFill>
                  <a:srgbClr val="3A5DAE"/>
                </a:solidFill>
                <a:latin typeface="Permanent Marker"/>
                <a:ea typeface="Permanent Marker"/>
                <a:cs typeface="Permanent Marker"/>
                <a:sym typeface="Permanent Marker"/>
              </a:rPr>
              <a:t>certified public accountant</a:t>
            </a:r>
          </a:p>
        </p:txBody>
      </p:sp>
      <p:sp>
        <p:nvSpPr>
          <p:cNvPr id="17" name="TextBox 17"/>
          <p:cNvSpPr txBox="1"/>
          <p:nvPr/>
        </p:nvSpPr>
        <p:spPr>
          <a:xfrm>
            <a:off x="4407700" y="4506913"/>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18" name="TextBox 18"/>
          <p:cNvSpPr txBox="1"/>
          <p:nvPr/>
        </p:nvSpPr>
        <p:spPr>
          <a:xfrm>
            <a:off x="8718175" y="4506913"/>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19" name="TextBox 19"/>
          <p:cNvSpPr txBox="1"/>
          <p:nvPr/>
        </p:nvSpPr>
        <p:spPr>
          <a:xfrm>
            <a:off x="13026838" y="4653452"/>
            <a:ext cx="478036" cy="1130300"/>
          </a:xfrm>
          <a:prstGeom prst="rect">
            <a:avLst/>
          </a:prstGeom>
        </p:spPr>
        <p:txBody>
          <a:bodyPr lIns="0" tIns="0" rIns="0" bIns="0" rtlCol="0" anchor="t">
            <a:spAutoFit/>
          </a:bodyPr>
          <a:lstStyle/>
          <a:p>
            <a:pPr marL="0" lvl="0" indent="0" algn="ctr">
              <a:lnSpc>
                <a:spcPts val="9100"/>
              </a:lnSpc>
              <a:spcBef>
                <a:spcPct val="0"/>
              </a:spcBef>
            </a:pPr>
            <a:r>
              <a:rPr lang="en-US" sz="6500">
                <a:solidFill>
                  <a:srgbClr val="000000"/>
                </a:solidFill>
                <a:latin typeface="Permanent Marker"/>
                <a:ea typeface="Permanent Marker"/>
                <a:cs typeface="Permanent Marker"/>
                <a:sym typeface="Permanent Marker"/>
              </a:rPr>
              <a:t>+</a:t>
            </a:r>
          </a:p>
        </p:txBody>
      </p:sp>
      <p:sp>
        <p:nvSpPr>
          <p:cNvPr id="20" name="TextBox 20"/>
          <p:cNvSpPr txBox="1"/>
          <p:nvPr/>
        </p:nvSpPr>
        <p:spPr>
          <a:xfrm>
            <a:off x="4952771" y="6049192"/>
            <a:ext cx="1087986" cy="2540811"/>
          </a:xfrm>
          <a:prstGeom prst="rect">
            <a:avLst/>
          </a:prstGeom>
        </p:spPr>
        <p:txBody>
          <a:bodyPr lIns="0" tIns="0" rIns="0" bIns="0" rtlCol="0" anchor="t">
            <a:spAutoFit/>
          </a:bodyPr>
          <a:lstStyle/>
          <a:p>
            <a:pPr marL="0" lvl="0" indent="0" algn="ctr">
              <a:lnSpc>
                <a:spcPts val="20431"/>
              </a:lnSpc>
              <a:spcBef>
                <a:spcPct val="0"/>
              </a:spcBef>
            </a:pPr>
            <a:r>
              <a:rPr lang="en-US" sz="14593">
                <a:solidFill>
                  <a:srgbClr val="000000"/>
                </a:solidFill>
                <a:latin typeface="Permanent Marker"/>
                <a:ea typeface="Permanent Marker"/>
                <a:cs typeface="Permanent Marker"/>
                <a:sym typeface="Permanent Marker"/>
              </a:rPr>
              <a:t>=</a:t>
            </a:r>
          </a:p>
        </p:txBody>
      </p:sp>
      <p:sp>
        <p:nvSpPr>
          <p:cNvPr id="21" name="TextBox 21"/>
          <p:cNvSpPr txBox="1"/>
          <p:nvPr/>
        </p:nvSpPr>
        <p:spPr>
          <a:xfrm>
            <a:off x="8323274" y="9788168"/>
            <a:ext cx="9736126" cy="270202"/>
          </a:xfrm>
          <a:prstGeom prst="rect">
            <a:avLst/>
          </a:prstGeom>
        </p:spPr>
        <p:txBody>
          <a:bodyPr wrap="square" lIns="0" tIns="0" rIns="0" bIns="0" rtlCol="0" anchor="t">
            <a:spAutoFit/>
          </a:bodyPr>
          <a:lstStyle/>
          <a:p>
            <a:pPr algn="ctr">
              <a:lnSpc>
                <a:spcPts val="2240"/>
              </a:lnSpc>
            </a:pPr>
            <a:r>
              <a:rPr lang="en-US" sz="1600" dirty="0">
                <a:solidFill>
                  <a:srgbClr val="3A5DAE"/>
                </a:solidFill>
                <a:latin typeface="DM Sans"/>
                <a:ea typeface="DM Sans"/>
                <a:cs typeface="DM Sans"/>
                <a:sym typeface="DM Sans"/>
              </a:rPr>
              <a:t>*Certain states require a separate ethics assessment in addition to what is tested on the CPA Exam.</a:t>
            </a:r>
          </a:p>
        </p:txBody>
      </p:sp>
      <p:sp>
        <p:nvSpPr>
          <p:cNvPr id="22" name="TextBox 22"/>
          <p:cNvSpPr txBox="1"/>
          <p:nvPr/>
        </p:nvSpPr>
        <p:spPr>
          <a:xfrm>
            <a:off x="7489885" y="6049192"/>
            <a:ext cx="3619826" cy="2540811"/>
          </a:xfrm>
          <a:prstGeom prst="rect">
            <a:avLst/>
          </a:prstGeom>
        </p:spPr>
        <p:txBody>
          <a:bodyPr lIns="0" tIns="0" rIns="0" bIns="0" rtlCol="0" anchor="t">
            <a:spAutoFit/>
          </a:bodyPr>
          <a:lstStyle/>
          <a:p>
            <a:pPr marL="0" lvl="0" indent="0" algn="ctr">
              <a:lnSpc>
                <a:spcPts val="20431"/>
              </a:lnSpc>
              <a:spcBef>
                <a:spcPct val="0"/>
              </a:spcBef>
            </a:pPr>
            <a:r>
              <a:rPr lang="en-US" sz="14593">
                <a:solidFill>
                  <a:srgbClr val="000000"/>
                </a:solidFill>
                <a:latin typeface="Permanent Marker"/>
                <a:ea typeface="Permanent Marker"/>
                <a:cs typeface="Permanent Marker"/>
                <a:sym typeface="Permanent Marker"/>
              </a:rPr>
              <a:t>CPA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156736"/>
            <a:ext cx="7171031" cy="919813"/>
            <a:chOff x="0" y="0"/>
            <a:chExt cx="9561374" cy="1226417"/>
          </a:xfrm>
        </p:grpSpPr>
        <p:sp>
          <p:nvSpPr>
            <p:cNvPr id="3" name="AutoShape 3"/>
            <p:cNvSpPr/>
            <p:nvPr/>
          </p:nvSpPr>
          <p:spPr>
            <a:xfrm>
              <a:off x="0" y="0"/>
              <a:ext cx="9561374" cy="1226417"/>
            </a:xfrm>
            <a:prstGeom prst="rect">
              <a:avLst/>
            </a:prstGeom>
            <a:solidFill>
              <a:srgbClr val="FFFFFF"/>
            </a:solidFill>
          </p:spPr>
          <p:txBody>
            <a:bodyPr/>
            <a:lstStyle/>
            <a:p>
              <a:endParaRPr lang="en-US"/>
            </a:p>
          </p:txBody>
        </p:sp>
        <p:sp>
          <p:nvSpPr>
            <p:cNvPr id="4" name="TextBox 4"/>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puzzles?</a:t>
              </a:r>
            </a:p>
          </p:txBody>
        </p:sp>
      </p:grpSp>
      <p:grpSp>
        <p:nvGrpSpPr>
          <p:cNvPr id="5" name="Group 5"/>
          <p:cNvGrpSpPr/>
          <p:nvPr/>
        </p:nvGrpSpPr>
        <p:grpSpPr>
          <a:xfrm>
            <a:off x="1028700" y="7718331"/>
            <a:ext cx="7171031" cy="919813"/>
            <a:chOff x="0" y="0"/>
            <a:chExt cx="9561374" cy="1226417"/>
          </a:xfrm>
        </p:grpSpPr>
        <p:sp>
          <p:nvSpPr>
            <p:cNvPr id="6" name="AutoShape 6"/>
            <p:cNvSpPr/>
            <p:nvPr/>
          </p:nvSpPr>
          <p:spPr>
            <a:xfrm>
              <a:off x="0" y="0"/>
              <a:ext cx="9561374" cy="1226417"/>
            </a:xfrm>
            <a:prstGeom prst="rect">
              <a:avLst/>
            </a:prstGeom>
            <a:solidFill>
              <a:srgbClr val="FFA300"/>
            </a:solidFill>
          </p:spPr>
          <p:txBody>
            <a:bodyPr/>
            <a:lstStyle/>
            <a:p>
              <a:endParaRPr lang="en-US"/>
            </a:p>
          </p:txBody>
        </p:sp>
        <p:sp>
          <p:nvSpPr>
            <p:cNvPr id="7" name="TextBox 7"/>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technology?</a:t>
              </a:r>
            </a:p>
          </p:txBody>
        </p:sp>
      </p:grpSp>
      <p:grpSp>
        <p:nvGrpSpPr>
          <p:cNvPr id="8" name="Group 8"/>
          <p:cNvGrpSpPr/>
          <p:nvPr/>
        </p:nvGrpSpPr>
        <p:grpSpPr>
          <a:xfrm>
            <a:off x="9836128" y="6156736"/>
            <a:ext cx="7171031" cy="919813"/>
            <a:chOff x="0" y="0"/>
            <a:chExt cx="9561374" cy="1226417"/>
          </a:xfrm>
        </p:grpSpPr>
        <p:sp>
          <p:nvSpPr>
            <p:cNvPr id="9" name="AutoShape 9"/>
            <p:cNvSpPr/>
            <p:nvPr/>
          </p:nvSpPr>
          <p:spPr>
            <a:xfrm>
              <a:off x="0" y="0"/>
              <a:ext cx="9561374" cy="1226417"/>
            </a:xfrm>
            <a:prstGeom prst="rect">
              <a:avLst/>
            </a:prstGeom>
            <a:solidFill>
              <a:srgbClr val="EB04A3"/>
            </a:solidFill>
          </p:spPr>
          <p:txBody>
            <a:bodyPr/>
            <a:lstStyle/>
            <a:p>
              <a:endParaRPr lang="en-US"/>
            </a:p>
          </p:txBody>
        </p:sp>
        <p:sp>
          <p:nvSpPr>
            <p:cNvPr id="10" name="TextBox 10"/>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FFFFFF"/>
                  </a:solidFill>
                  <a:latin typeface="DM Sans"/>
                  <a:ea typeface="DM Sans"/>
                  <a:cs typeface="DM Sans"/>
                  <a:sym typeface="DM Sans"/>
                </a:rPr>
                <a:t>Do you like working in teams?</a:t>
              </a:r>
            </a:p>
          </p:txBody>
        </p:sp>
      </p:grpSp>
      <p:grpSp>
        <p:nvGrpSpPr>
          <p:cNvPr id="11" name="Group 11"/>
          <p:cNvGrpSpPr/>
          <p:nvPr/>
        </p:nvGrpSpPr>
        <p:grpSpPr>
          <a:xfrm>
            <a:off x="9836128" y="7718331"/>
            <a:ext cx="7171031" cy="919813"/>
            <a:chOff x="0" y="0"/>
            <a:chExt cx="9561374" cy="1226417"/>
          </a:xfrm>
        </p:grpSpPr>
        <p:sp>
          <p:nvSpPr>
            <p:cNvPr id="12" name="AutoShape 12"/>
            <p:cNvSpPr/>
            <p:nvPr/>
          </p:nvSpPr>
          <p:spPr>
            <a:xfrm>
              <a:off x="0" y="0"/>
              <a:ext cx="9561374" cy="1226417"/>
            </a:xfrm>
            <a:prstGeom prst="rect">
              <a:avLst/>
            </a:prstGeom>
            <a:solidFill>
              <a:srgbClr val="D2FFE5"/>
            </a:solidFill>
          </p:spPr>
          <p:txBody>
            <a:bodyPr/>
            <a:lstStyle/>
            <a:p>
              <a:endParaRPr lang="en-US"/>
            </a:p>
          </p:txBody>
        </p:sp>
        <p:sp>
          <p:nvSpPr>
            <p:cNvPr id="13" name="TextBox 13"/>
            <p:cNvSpPr txBox="1"/>
            <p:nvPr/>
          </p:nvSpPr>
          <p:spPr>
            <a:xfrm>
              <a:off x="728218" y="226070"/>
              <a:ext cx="8104938" cy="707602"/>
            </a:xfrm>
            <a:prstGeom prst="rect">
              <a:avLst/>
            </a:prstGeom>
          </p:spPr>
          <p:txBody>
            <a:bodyPr lIns="0" tIns="0" rIns="0" bIns="0" rtlCol="0" anchor="t">
              <a:spAutoFit/>
            </a:bodyPr>
            <a:lstStyle/>
            <a:p>
              <a:pPr algn="l">
                <a:lnSpc>
                  <a:spcPts val="4480"/>
                </a:lnSpc>
              </a:pPr>
              <a:r>
                <a:rPr lang="en-US" sz="3200">
                  <a:solidFill>
                    <a:srgbClr val="3A5DAE"/>
                  </a:solidFill>
                  <a:latin typeface="DM Sans"/>
                  <a:ea typeface="DM Sans"/>
                  <a:cs typeface="DM Sans"/>
                  <a:sym typeface="DM Sans"/>
                </a:rPr>
                <a:t>Do you like helping people?</a:t>
              </a:r>
            </a:p>
          </p:txBody>
        </p:sp>
      </p:grpSp>
      <p:sp>
        <p:nvSpPr>
          <p:cNvPr id="14" name="Freeform 14"/>
          <p:cNvSpPr/>
          <p:nvPr/>
        </p:nvSpPr>
        <p:spPr>
          <a:xfrm>
            <a:off x="12990823" y="1140091"/>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Freeform 15"/>
          <p:cNvSpPr/>
          <p:nvPr/>
        </p:nvSpPr>
        <p:spPr>
          <a:xfrm>
            <a:off x="7321392" y="5648329"/>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028700" y="1162050"/>
            <a:ext cx="10759348" cy="3524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do you have what it takes to become a cpa?</a:t>
            </a:r>
          </a:p>
        </p:txBody>
      </p:sp>
      <p:sp>
        <p:nvSpPr>
          <p:cNvPr id="17" name="Freeform 17"/>
          <p:cNvSpPr/>
          <p:nvPr/>
        </p:nvSpPr>
        <p:spPr>
          <a:xfrm>
            <a:off x="7321392"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8" name="Freeform 18"/>
          <p:cNvSpPr/>
          <p:nvPr/>
        </p:nvSpPr>
        <p:spPr>
          <a:xfrm>
            <a:off x="16186865" y="5716805"/>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9" name="Freeform 19"/>
          <p:cNvSpPr/>
          <p:nvPr/>
        </p:nvSpPr>
        <p:spPr>
          <a:xfrm>
            <a:off x="16186865" y="7209923"/>
            <a:ext cx="1264624" cy="1428220"/>
          </a:xfrm>
          <a:custGeom>
            <a:avLst/>
            <a:gdLst/>
            <a:ahLst/>
            <a:cxnLst/>
            <a:rect l="l" t="t" r="r" b="b"/>
            <a:pathLst>
              <a:path w="1264624" h="1428220">
                <a:moveTo>
                  <a:pt x="0" y="0"/>
                </a:moveTo>
                <a:lnTo>
                  <a:pt x="1264624" y="0"/>
                </a:lnTo>
                <a:lnTo>
                  <a:pt x="1264624" y="1428220"/>
                </a:lnTo>
                <a:lnTo>
                  <a:pt x="0" y="14282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028700" y="1133475"/>
            <a:ext cx="14601538" cy="879475"/>
          </a:xfrm>
          <a:prstGeom prst="rect">
            <a:avLst/>
          </a:prstGeom>
        </p:spPr>
        <p:txBody>
          <a:bodyPr lIns="0" tIns="0" rIns="0" bIns="0" rtlCol="0" anchor="t">
            <a:spAutoFit/>
          </a:bodyPr>
          <a:lstStyle/>
          <a:p>
            <a:pPr algn="l">
              <a:lnSpc>
                <a:spcPts val="6500"/>
              </a:lnSpc>
            </a:pPr>
            <a:r>
              <a:rPr lang="en-US" sz="6500">
                <a:solidFill>
                  <a:srgbClr val="492DA8"/>
                </a:solidFill>
                <a:latin typeface="Permanent Marker"/>
                <a:ea typeface="Permanent Marker"/>
                <a:cs typeface="Permanent Marker"/>
                <a:sym typeface="Permanent Marker"/>
              </a:rPr>
              <a:t>Action Steps to start today</a:t>
            </a:r>
          </a:p>
        </p:txBody>
      </p:sp>
      <p:sp>
        <p:nvSpPr>
          <p:cNvPr id="3" name="TextBox 3"/>
          <p:cNvSpPr txBox="1"/>
          <p:nvPr/>
        </p:nvSpPr>
        <p:spPr>
          <a:xfrm>
            <a:off x="1028700" y="2676701"/>
            <a:ext cx="4910665" cy="523875"/>
          </a:xfrm>
          <a:prstGeom prst="rect">
            <a:avLst/>
          </a:prstGeom>
        </p:spPr>
        <p:txBody>
          <a:bodyPr lIns="0" tIns="0" rIns="0" bIns="0" rtlCol="0" anchor="t">
            <a:spAutoFit/>
          </a:bodyPr>
          <a:lstStyle/>
          <a:p>
            <a:pPr algn="l">
              <a:lnSpc>
                <a:spcPts val="4200"/>
              </a:lnSpc>
            </a:pPr>
            <a:r>
              <a:rPr lang="en-US" sz="3000" b="1">
                <a:solidFill>
                  <a:srgbClr val="000000"/>
                </a:solidFill>
                <a:latin typeface="DM Sans Bold"/>
                <a:ea typeface="DM Sans Bold"/>
                <a:cs typeface="DM Sans Bold"/>
                <a:sym typeface="DM Sans Bold"/>
              </a:rPr>
              <a:t>High School</a:t>
            </a:r>
          </a:p>
        </p:txBody>
      </p:sp>
      <p:graphicFrame>
        <p:nvGraphicFramePr>
          <p:cNvPr id="4" name="Table 4"/>
          <p:cNvGraphicFramePr>
            <a:graphicFrameLocks noGrp="1"/>
          </p:cNvGraphicFramePr>
          <p:nvPr>
            <p:extLst>
              <p:ext uri="{D42A27DB-BD31-4B8C-83A1-F6EECF244321}">
                <p14:modId xmlns:p14="http://schemas.microsoft.com/office/powerpoint/2010/main" val="4134234715"/>
              </p:ext>
            </p:extLst>
          </p:nvPr>
        </p:nvGraphicFramePr>
        <p:xfrm>
          <a:off x="1028700" y="3473435"/>
          <a:ext cx="7141121" cy="4466403"/>
        </p:xfrm>
        <a:graphic>
          <a:graphicData uri="http://schemas.openxmlformats.org/drawingml/2006/table">
            <a:tbl>
              <a:tblPr/>
              <a:tblGrid>
                <a:gridCol w="1352653">
                  <a:extLst>
                    <a:ext uri="{9D8B030D-6E8A-4147-A177-3AD203B41FA5}">
                      <a16:colId xmlns:a16="http://schemas.microsoft.com/office/drawing/2014/main" val="20000"/>
                    </a:ext>
                  </a:extLst>
                </a:gridCol>
                <a:gridCol w="5788468">
                  <a:extLst>
                    <a:ext uri="{9D8B030D-6E8A-4147-A177-3AD203B41FA5}">
                      <a16:colId xmlns:a16="http://schemas.microsoft.com/office/drawing/2014/main" val="20001"/>
                    </a:ext>
                  </a:extLst>
                </a:gridCol>
              </a:tblGrid>
              <a:tr h="797229">
                <a:tc>
                  <a:txBody>
                    <a:bodyPr/>
                    <a:lstStyle/>
                    <a:p>
                      <a:pPr algn="ctr">
                        <a:lnSpc>
                          <a:spcPts val="2800"/>
                        </a:lnSpc>
                        <a:defRPr/>
                      </a:pPr>
                      <a:r>
                        <a:rPr lang="en-US" sz="2000" b="1">
                          <a:solidFill>
                            <a:srgbClr val="000000"/>
                          </a:solidFill>
                          <a:latin typeface="DM Sans Bold"/>
                          <a:ea typeface="DM Sans Bold"/>
                          <a:cs typeface="DM Sans Bold"/>
                          <a:sym typeface="DM Sans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8808">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 if your school offers one</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577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 business club or organization (i.e., DECA, BPA, FBLA)</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8808">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577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dirty="0">
                          <a:solidFill>
                            <a:srgbClr val="000000"/>
                          </a:solidFill>
                          <a:latin typeface="DM Sans"/>
                          <a:ea typeface="DM Sans"/>
                          <a:cs typeface="DM Sans"/>
                          <a:sym typeface="DM Sans"/>
                        </a:rPr>
                        <a:t>Ask the adults in your life if they know an accountant you can shadow for a day</a:t>
                      </a:r>
                      <a:endParaRPr lang="en-US" sz="1100" dirty="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5" name="Freeform 5"/>
          <p:cNvSpPr/>
          <p:nvPr/>
        </p:nvSpPr>
        <p:spPr>
          <a:xfrm>
            <a:off x="1531390" y="4456156"/>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9991725" y="2733851"/>
            <a:ext cx="4910665" cy="466725"/>
          </a:xfrm>
          <a:prstGeom prst="rect">
            <a:avLst/>
          </a:prstGeom>
        </p:spPr>
        <p:txBody>
          <a:bodyPr lIns="0" tIns="0" rIns="0" bIns="0" rtlCol="0" anchor="t">
            <a:spAutoFit/>
          </a:bodyPr>
          <a:lstStyle/>
          <a:p>
            <a:pPr algn="l">
              <a:lnSpc>
                <a:spcPts val="3600"/>
              </a:lnSpc>
            </a:pPr>
            <a:r>
              <a:rPr lang="en-US" sz="3000" b="1">
                <a:solidFill>
                  <a:srgbClr val="000000"/>
                </a:solidFill>
                <a:latin typeface="DM Sans Bold"/>
                <a:ea typeface="DM Sans Bold"/>
                <a:cs typeface="DM Sans Bold"/>
                <a:sym typeface="DM Sans Bold"/>
              </a:rPr>
              <a:t>College</a:t>
            </a:r>
          </a:p>
        </p:txBody>
      </p:sp>
      <p:sp>
        <p:nvSpPr>
          <p:cNvPr id="7" name="Freeform 7"/>
          <p:cNvSpPr/>
          <p:nvPr/>
        </p:nvSpPr>
        <p:spPr>
          <a:xfrm>
            <a:off x="1531390" y="539183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8" name="Freeform 8"/>
          <p:cNvSpPr/>
          <p:nvPr/>
        </p:nvSpPr>
        <p:spPr>
          <a:xfrm>
            <a:off x="1531390" y="6266630"/>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9" name="Freeform 9"/>
          <p:cNvSpPr/>
          <p:nvPr/>
        </p:nvSpPr>
        <p:spPr>
          <a:xfrm>
            <a:off x="1531390" y="7145852"/>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6138007" y="-623840"/>
            <a:ext cx="5287845" cy="2903508"/>
          </a:xfrm>
          <a:custGeom>
            <a:avLst/>
            <a:gdLst/>
            <a:ahLst/>
            <a:cxnLst/>
            <a:rect l="l" t="t" r="r" b="b"/>
            <a:pathLst>
              <a:path w="5287845" h="2903508">
                <a:moveTo>
                  <a:pt x="0" y="0"/>
                </a:moveTo>
                <a:lnTo>
                  <a:pt x="5287845" y="0"/>
                </a:lnTo>
                <a:lnTo>
                  <a:pt x="5287845" y="2903508"/>
                </a:lnTo>
                <a:lnTo>
                  <a:pt x="0" y="29035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aphicFrame>
        <p:nvGraphicFramePr>
          <p:cNvPr id="11" name="Table 11"/>
          <p:cNvGraphicFramePr>
            <a:graphicFrameLocks noGrp="1"/>
          </p:cNvGraphicFramePr>
          <p:nvPr/>
        </p:nvGraphicFramePr>
        <p:xfrm>
          <a:off x="9991725" y="3473435"/>
          <a:ext cx="7141121" cy="5218880"/>
        </p:xfrm>
        <a:graphic>
          <a:graphicData uri="http://schemas.openxmlformats.org/drawingml/2006/table">
            <a:tbl>
              <a:tblPr/>
              <a:tblGrid>
                <a:gridCol w="1352653">
                  <a:extLst>
                    <a:ext uri="{9D8B030D-6E8A-4147-A177-3AD203B41FA5}">
                      <a16:colId xmlns:a16="http://schemas.microsoft.com/office/drawing/2014/main" val="20000"/>
                    </a:ext>
                  </a:extLst>
                </a:gridCol>
                <a:gridCol w="5788468">
                  <a:extLst>
                    <a:ext uri="{9D8B030D-6E8A-4147-A177-3AD203B41FA5}">
                      <a16:colId xmlns:a16="http://schemas.microsoft.com/office/drawing/2014/main" val="20001"/>
                    </a:ext>
                  </a:extLst>
                </a:gridCol>
              </a:tblGrid>
              <a:tr h="796263">
                <a:tc>
                  <a:txBody>
                    <a:bodyPr/>
                    <a:lstStyle/>
                    <a:p>
                      <a:pPr algn="ctr">
                        <a:lnSpc>
                          <a:spcPts val="2800"/>
                        </a:lnSpc>
                        <a:defRPr/>
                      </a:pPr>
                      <a:r>
                        <a:rPr lang="en-US" sz="2000" b="1">
                          <a:solidFill>
                            <a:srgbClr val="000000"/>
                          </a:solidFill>
                          <a:latin typeface="DM Sans Bold"/>
                          <a:ea typeface="DM Sans Bold"/>
                          <a:cs typeface="DM Sans Bold"/>
                          <a:sym typeface="DM Sans Bold"/>
                        </a:rPr>
                        <a:t>Status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tc>
                  <a:txBody>
                    <a:bodyPr/>
                    <a:lstStyle/>
                    <a:p>
                      <a:pPr algn="ctr">
                        <a:lnSpc>
                          <a:spcPts val="2800"/>
                        </a:lnSpc>
                        <a:defRPr/>
                      </a:pPr>
                      <a:r>
                        <a:rPr lang="en-US" sz="2000" b="1">
                          <a:solidFill>
                            <a:srgbClr val="000000"/>
                          </a:solidFill>
                          <a:latin typeface="DM Sans Bold"/>
                          <a:ea typeface="DM Sans Bold"/>
                          <a:cs typeface="DM Sans Bold"/>
                          <a:sym typeface="DM Sans Bold"/>
                        </a:rPr>
                        <a:t>Task</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A300"/>
                    </a:solidFill>
                  </a:tcPr>
                </a:tc>
                <a:extLst>
                  <a:ext uri="{0D108BD9-81ED-4DB2-BD59-A6C34878D82A}">
                    <a16:rowId xmlns:a16="http://schemas.microsoft.com/office/drawing/2014/main" val="10000"/>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Take an accounting class</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Join an accounting club like Beta Alpha Psi</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4475">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Discuss accounting with a career counselor or academic advisor</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4475">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Find an accounting internship or a CPA you can shadow for a day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7889">
                <a:tc>
                  <a:txBody>
                    <a:bodyPr/>
                    <a:lstStyle/>
                    <a:p>
                      <a:pPr algn="ctr">
                        <a:lnSpc>
                          <a:spcPts val="2191"/>
                        </a:lnSpc>
                        <a:defRPr/>
                      </a:pP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tc>
                  <a:txBody>
                    <a:bodyPr/>
                    <a:lstStyle/>
                    <a:p>
                      <a:pPr algn="l">
                        <a:lnSpc>
                          <a:spcPts val="2520"/>
                        </a:lnSpc>
                        <a:defRPr/>
                      </a:pPr>
                      <a:r>
                        <a:rPr lang="en-US" sz="1800">
                          <a:solidFill>
                            <a:srgbClr val="000000"/>
                          </a:solidFill>
                          <a:latin typeface="DM Sans"/>
                          <a:ea typeface="DM Sans"/>
                          <a:cs typeface="DM Sans"/>
                          <a:sym typeface="DM Sans"/>
                        </a:rPr>
                        <a:t>Get involved with your local state CPA society</a:t>
                      </a:r>
                      <a:endParaRPr lang="en-US" sz="1100"/>
                    </a:p>
                  </a:txBody>
                  <a:tcPr marL="186397" marR="186397" marT="186397" marB="186397" anchor="ctr">
                    <a:lnL w="37279" cap="flat" cmpd="sng" algn="ctr">
                      <a:solidFill>
                        <a:srgbClr val="000000"/>
                      </a:solidFill>
                      <a:prstDash val="solid"/>
                      <a:round/>
                      <a:headEnd type="none" w="med" len="med"/>
                      <a:tailEnd type="none" w="med" len="med"/>
                    </a:lnL>
                    <a:lnR w="37279" cap="flat" cmpd="sng" algn="ctr">
                      <a:solidFill>
                        <a:srgbClr val="000000"/>
                      </a:solidFill>
                      <a:prstDash val="solid"/>
                      <a:round/>
                      <a:headEnd type="none" w="med" len="med"/>
                      <a:tailEnd type="none" w="med" len="med"/>
                    </a:lnR>
                    <a:lnT w="37279" cap="flat" cmpd="sng" algn="ctr">
                      <a:solidFill>
                        <a:srgbClr val="000000"/>
                      </a:solidFill>
                      <a:prstDash val="solid"/>
                      <a:round/>
                      <a:headEnd type="none" w="med" len="med"/>
                      <a:tailEnd type="none" w="med" len="med"/>
                    </a:lnT>
                    <a:lnB w="3727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2" name="Freeform 12"/>
          <p:cNvSpPr/>
          <p:nvPr/>
        </p:nvSpPr>
        <p:spPr>
          <a:xfrm>
            <a:off x="10494415" y="4456156"/>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494415" y="5189135"/>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4" name="Freeform 14"/>
          <p:cNvSpPr/>
          <p:nvPr/>
        </p:nvSpPr>
        <p:spPr>
          <a:xfrm>
            <a:off x="10494415" y="6082875"/>
            <a:ext cx="341394" cy="341394"/>
          </a:xfrm>
          <a:custGeom>
            <a:avLst/>
            <a:gdLst/>
            <a:ahLst/>
            <a:cxnLst/>
            <a:rect l="l" t="t" r="r" b="b"/>
            <a:pathLst>
              <a:path w="341394" h="341394">
                <a:moveTo>
                  <a:pt x="0" y="0"/>
                </a:moveTo>
                <a:lnTo>
                  <a:pt x="341394" y="0"/>
                </a:lnTo>
                <a:lnTo>
                  <a:pt x="341394" y="341393"/>
                </a:lnTo>
                <a:lnTo>
                  <a:pt x="0" y="34139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494415" y="7145852"/>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6" name="Freeform 16"/>
          <p:cNvSpPr/>
          <p:nvPr/>
        </p:nvSpPr>
        <p:spPr>
          <a:xfrm>
            <a:off x="10494415" y="8154906"/>
            <a:ext cx="341394" cy="341394"/>
          </a:xfrm>
          <a:custGeom>
            <a:avLst/>
            <a:gdLst/>
            <a:ahLst/>
            <a:cxnLst/>
            <a:rect l="l" t="t" r="r" b="b"/>
            <a:pathLst>
              <a:path w="341394" h="341394">
                <a:moveTo>
                  <a:pt x="0" y="0"/>
                </a:moveTo>
                <a:lnTo>
                  <a:pt x="341394" y="0"/>
                </a:lnTo>
                <a:lnTo>
                  <a:pt x="341394" y="341394"/>
                </a:lnTo>
                <a:lnTo>
                  <a:pt x="0" y="34139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grpSp>
        <p:nvGrpSpPr>
          <p:cNvPr id="2" name="Group 2"/>
          <p:cNvGrpSpPr/>
          <p:nvPr/>
        </p:nvGrpSpPr>
        <p:grpSpPr>
          <a:xfrm>
            <a:off x="9859580" y="3830892"/>
            <a:ext cx="7171031" cy="1251918"/>
            <a:chOff x="0" y="0"/>
            <a:chExt cx="9561374" cy="1669224"/>
          </a:xfrm>
        </p:grpSpPr>
        <p:sp>
          <p:nvSpPr>
            <p:cNvPr id="3" name="AutoShape 3"/>
            <p:cNvSpPr/>
            <p:nvPr/>
          </p:nvSpPr>
          <p:spPr>
            <a:xfrm>
              <a:off x="0" y="0"/>
              <a:ext cx="9561374" cy="1669224"/>
            </a:xfrm>
            <a:prstGeom prst="rect">
              <a:avLst/>
            </a:prstGeom>
            <a:solidFill>
              <a:srgbClr val="FFFFFF"/>
            </a:solidFill>
          </p:spPr>
          <p:txBody>
            <a:bodyPr/>
            <a:lstStyle/>
            <a:p>
              <a:endParaRPr lang="en-US"/>
            </a:p>
          </p:txBody>
        </p:sp>
        <p:sp>
          <p:nvSpPr>
            <p:cNvPr id="4" name="TextBox 4"/>
            <p:cNvSpPr txBox="1"/>
            <p:nvPr/>
          </p:nvSpPr>
          <p:spPr>
            <a:xfrm>
              <a:off x="728218" y="245120"/>
              <a:ext cx="8104938" cy="1131358"/>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Hear more about different careers</a:t>
              </a:r>
            </a:p>
            <a:p>
              <a:pPr algn="ctr">
                <a:lnSpc>
                  <a:spcPts val="3499"/>
                </a:lnSpc>
              </a:pPr>
              <a:r>
                <a:rPr lang="en-US" sz="2499">
                  <a:solidFill>
                    <a:srgbClr val="492DA8"/>
                  </a:solidFill>
                  <a:latin typeface="DM Sans"/>
                  <a:ea typeface="DM Sans"/>
                  <a:cs typeface="DM Sans"/>
                  <a:sym typeface="DM Sans"/>
                </a:rPr>
                <a:t>you can have as a CPA.</a:t>
              </a:r>
            </a:p>
          </p:txBody>
        </p:sp>
      </p:grpSp>
      <p:grpSp>
        <p:nvGrpSpPr>
          <p:cNvPr id="5" name="Group 5"/>
          <p:cNvGrpSpPr/>
          <p:nvPr/>
        </p:nvGrpSpPr>
        <p:grpSpPr>
          <a:xfrm>
            <a:off x="9859580" y="5392487"/>
            <a:ext cx="7171031" cy="1251918"/>
            <a:chOff x="0" y="0"/>
            <a:chExt cx="9561374" cy="1669224"/>
          </a:xfrm>
        </p:grpSpPr>
        <p:sp>
          <p:nvSpPr>
            <p:cNvPr id="6" name="AutoShape 6"/>
            <p:cNvSpPr/>
            <p:nvPr/>
          </p:nvSpPr>
          <p:spPr>
            <a:xfrm>
              <a:off x="0" y="0"/>
              <a:ext cx="9561374" cy="1669224"/>
            </a:xfrm>
            <a:prstGeom prst="rect">
              <a:avLst/>
            </a:prstGeom>
            <a:solidFill>
              <a:srgbClr val="D2FFE5"/>
            </a:solidFill>
          </p:spPr>
          <p:txBody>
            <a:bodyPr/>
            <a:lstStyle/>
            <a:p>
              <a:endParaRPr lang="en-US"/>
            </a:p>
          </p:txBody>
        </p:sp>
        <p:sp>
          <p:nvSpPr>
            <p:cNvPr id="7" name="TextBox 7"/>
            <p:cNvSpPr txBox="1"/>
            <p:nvPr/>
          </p:nvSpPr>
          <p:spPr>
            <a:xfrm>
              <a:off x="728218" y="245120"/>
              <a:ext cx="8104938" cy="1131358"/>
            </a:xfrm>
            <a:prstGeom prst="rect">
              <a:avLst/>
            </a:prstGeom>
          </p:spPr>
          <p:txBody>
            <a:bodyPr lIns="0" tIns="0" rIns="0" bIns="0" rtlCol="0" anchor="t">
              <a:spAutoFit/>
            </a:bodyPr>
            <a:lstStyle/>
            <a:p>
              <a:pPr algn="ctr">
                <a:lnSpc>
                  <a:spcPts val="3499"/>
                </a:lnSpc>
              </a:pPr>
              <a:r>
                <a:rPr lang="en-US" sz="2499">
                  <a:solidFill>
                    <a:srgbClr val="492DA8"/>
                  </a:solidFill>
                  <a:latin typeface="DM Sans"/>
                  <a:ea typeface="DM Sans"/>
                  <a:cs typeface="DM Sans"/>
                  <a:sym typeface="DM Sans"/>
                </a:rPr>
                <a:t>Apply for scholarships to help</a:t>
              </a:r>
            </a:p>
            <a:p>
              <a:pPr algn="ctr">
                <a:lnSpc>
                  <a:spcPts val="3499"/>
                </a:lnSpc>
              </a:pPr>
              <a:r>
                <a:rPr lang="en-US" sz="2499">
                  <a:solidFill>
                    <a:srgbClr val="492DA8"/>
                  </a:solidFill>
                  <a:latin typeface="DM Sans"/>
                  <a:ea typeface="DM Sans"/>
                  <a:cs typeface="DM Sans"/>
                  <a:sym typeface="DM Sans"/>
                </a:rPr>
                <a:t>pay for college.</a:t>
              </a:r>
            </a:p>
          </p:txBody>
        </p:sp>
      </p:grpSp>
      <p:grpSp>
        <p:nvGrpSpPr>
          <p:cNvPr id="8" name="Group 8"/>
          <p:cNvGrpSpPr/>
          <p:nvPr/>
        </p:nvGrpSpPr>
        <p:grpSpPr>
          <a:xfrm>
            <a:off x="9859580" y="6954081"/>
            <a:ext cx="7171031" cy="1251918"/>
            <a:chOff x="0" y="0"/>
            <a:chExt cx="9561374" cy="1669224"/>
          </a:xfrm>
        </p:grpSpPr>
        <p:sp>
          <p:nvSpPr>
            <p:cNvPr id="9" name="AutoShape 9"/>
            <p:cNvSpPr/>
            <p:nvPr/>
          </p:nvSpPr>
          <p:spPr>
            <a:xfrm>
              <a:off x="0" y="0"/>
              <a:ext cx="9561374" cy="1669224"/>
            </a:xfrm>
            <a:prstGeom prst="rect">
              <a:avLst/>
            </a:prstGeom>
            <a:solidFill>
              <a:srgbClr val="3A5DAE"/>
            </a:solidFill>
          </p:spPr>
          <p:txBody>
            <a:bodyPr/>
            <a:lstStyle/>
            <a:p>
              <a:endParaRPr lang="en-US"/>
            </a:p>
          </p:txBody>
        </p:sp>
        <p:sp>
          <p:nvSpPr>
            <p:cNvPr id="10" name="TextBox 10"/>
            <p:cNvSpPr txBox="1"/>
            <p:nvPr/>
          </p:nvSpPr>
          <p:spPr>
            <a:xfrm>
              <a:off x="728218" y="245120"/>
              <a:ext cx="8104938" cy="1131358"/>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Build your LinkedIn profile with templates and professional advice.</a:t>
              </a:r>
            </a:p>
          </p:txBody>
        </p:sp>
      </p:grpSp>
      <p:grpSp>
        <p:nvGrpSpPr>
          <p:cNvPr id="11" name="Group 11"/>
          <p:cNvGrpSpPr/>
          <p:nvPr/>
        </p:nvGrpSpPr>
        <p:grpSpPr>
          <a:xfrm>
            <a:off x="9859580" y="8515676"/>
            <a:ext cx="7171031" cy="1251918"/>
            <a:chOff x="0" y="0"/>
            <a:chExt cx="9561374" cy="1669224"/>
          </a:xfrm>
        </p:grpSpPr>
        <p:sp>
          <p:nvSpPr>
            <p:cNvPr id="12" name="AutoShape 12"/>
            <p:cNvSpPr/>
            <p:nvPr/>
          </p:nvSpPr>
          <p:spPr>
            <a:xfrm>
              <a:off x="0" y="0"/>
              <a:ext cx="9561374" cy="1669224"/>
            </a:xfrm>
            <a:prstGeom prst="rect">
              <a:avLst/>
            </a:prstGeom>
            <a:solidFill>
              <a:srgbClr val="EB04A3"/>
            </a:solidFill>
          </p:spPr>
          <p:txBody>
            <a:bodyPr/>
            <a:lstStyle/>
            <a:p>
              <a:endParaRPr lang="en-US"/>
            </a:p>
          </p:txBody>
        </p:sp>
        <p:sp>
          <p:nvSpPr>
            <p:cNvPr id="13" name="TextBox 13"/>
            <p:cNvSpPr txBox="1"/>
            <p:nvPr/>
          </p:nvSpPr>
          <p:spPr>
            <a:xfrm>
              <a:off x="728218" y="245120"/>
              <a:ext cx="8104938" cy="1131358"/>
            </a:xfrm>
            <a:prstGeom prst="rect">
              <a:avLst/>
            </a:prstGeom>
          </p:spPr>
          <p:txBody>
            <a:bodyPr lIns="0" tIns="0" rIns="0" bIns="0" rtlCol="0" anchor="t">
              <a:spAutoFit/>
            </a:bodyPr>
            <a:lstStyle/>
            <a:p>
              <a:pPr algn="ctr">
                <a:lnSpc>
                  <a:spcPts val="3499"/>
                </a:lnSpc>
              </a:pPr>
              <a:r>
                <a:rPr lang="en-US" sz="2499">
                  <a:solidFill>
                    <a:srgbClr val="FFFFFF"/>
                  </a:solidFill>
                  <a:latin typeface="DM Sans"/>
                  <a:ea typeface="DM Sans"/>
                  <a:cs typeface="DM Sans"/>
                  <a:sym typeface="DM Sans"/>
                </a:rPr>
                <a:t>Receive guidance and tips for landing </a:t>
              </a:r>
            </a:p>
            <a:p>
              <a:pPr algn="ctr">
                <a:lnSpc>
                  <a:spcPts val="3499"/>
                </a:lnSpc>
              </a:pPr>
              <a:r>
                <a:rPr lang="en-US" sz="2499">
                  <a:solidFill>
                    <a:srgbClr val="FFFFFF"/>
                  </a:solidFill>
                  <a:latin typeface="DM Sans"/>
                  <a:ea typeface="DM Sans"/>
                  <a:cs typeface="DM Sans"/>
                  <a:sym typeface="DM Sans"/>
                </a:rPr>
                <a:t>your first job.</a:t>
              </a:r>
            </a:p>
          </p:txBody>
        </p:sp>
      </p:grpSp>
      <p:sp>
        <p:nvSpPr>
          <p:cNvPr id="14" name="Freeform 14"/>
          <p:cNvSpPr/>
          <p:nvPr/>
        </p:nvSpPr>
        <p:spPr>
          <a:xfrm>
            <a:off x="-2596645" y="625236"/>
            <a:ext cx="14501709" cy="9661764"/>
          </a:xfrm>
          <a:custGeom>
            <a:avLst/>
            <a:gdLst/>
            <a:ahLst/>
            <a:cxnLst/>
            <a:rect l="l" t="t" r="r" b="b"/>
            <a:pathLst>
              <a:path w="14501709" h="9661764">
                <a:moveTo>
                  <a:pt x="0" y="0"/>
                </a:moveTo>
                <a:lnTo>
                  <a:pt x="14501709" y="0"/>
                </a:lnTo>
                <a:lnTo>
                  <a:pt x="14501709" y="9661764"/>
                </a:lnTo>
                <a:lnTo>
                  <a:pt x="0" y="9661764"/>
                </a:lnTo>
                <a:lnTo>
                  <a:pt x="0" y="0"/>
                </a:lnTo>
                <a:close/>
              </a:path>
            </a:pathLst>
          </a:custGeom>
          <a:blipFill>
            <a:blip r:embed="rId3"/>
            <a:stretch>
              <a:fillRect/>
            </a:stretch>
          </a:blipFill>
        </p:spPr>
        <p:txBody>
          <a:bodyPr/>
          <a:lstStyle/>
          <a:p>
            <a:endParaRPr lang="en-US"/>
          </a:p>
        </p:txBody>
      </p:sp>
      <p:sp>
        <p:nvSpPr>
          <p:cNvPr id="15" name="Freeform 15"/>
          <p:cNvSpPr/>
          <p:nvPr/>
        </p:nvSpPr>
        <p:spPr>
          <a:xfrm>
            <a:off x="5982138" y="1016098"/>
            <a:ext cx="8265739" cy="2276033"/>
          </a:xfrm>
          <a:custGeom>
            <a:avLst/>
            <a:gdLst/>
            <a:ahLst/>
            <a:cxnLst/>
            <a:rect l="l" t="t" r="r" b="b"/>
            <a:pathLst>
              <a:path w="8265739" h="2276033">
                <a:moveTo>
                  <a:pt x="0" y="0"/>
                </a:moveTo>
                <a:lnTo>
                  <a:pt x="8265739" y="0"/>
                </a:lnTo>
                <a:lnTo>
                  <a:pt x="8265739" y="2276033"/>
                </a:lnTo>
                <a:lnTo>
                  <a:pt x="0" y="2276033"/>
                </a:lnTo>
                <a:lnTo>
                  <a:pt x="0" y="0"/>
                </a:lnTo>
                <a:close/>
              </a:path>
            </a:pathLst>
          </a:custGeom>
          <a:blipFill>
            <a:blip r:embed="rId4">
              <a:extLst>
                <a:ext uri="{96DAC541-7B7A-43D3-8B79-37D633B846F1}">
                  <asvg:svgBlip xmlns="" xmlns:asvg="http://schemas.microsoft.com/office/drawing/2016/SVG/main" r:embed="rId5"/>
                </a:ext>
              </a:extLst>
            </a:blip>
            <a:stretch>
              <a:fillRect r="-836" b="-48477"/>
            </a:stretch>
          </a:blipFill>
        </p:spPr>
        <p:txBody>
          <a:bodyPr/>
          <a:lstStyle/>
          <a:p>
            <a:endParaRPr lang="en-US"/>
          </a:p>
        </p:txBody>
      </p:sp>
      <p:grpSp>
        <p:nvGrpSpPr>
          <p:cNvPr id="16" name="Group 16"/>
          <p:cNvGrpSpPr/>
          <p:nvPr/>
        </p:nvGrpSpPr>
        <p:grpSpPr>
          <a:xfrm>
            <a:off x="14699463" y="234539"/>
            <a:ext cx="3057592" cy="3057592"/>
            <a:chOff x="0" y="0"/>
            <a:chExt cx="812800" cy="812800"/>
          </a:xfrm>
        </p:grpSpPr>
        <p:sp>
          <p:nvSpPr>
            <p:cNvPr id="17" name="Freeform 17"/>
            <p:cNvSpPr/>
            <p:nvPr/>
          </p:nvSpPr>
          <p:spPr>
            <a:xfrm>
              <a:off x="0" y="0"/>
              <a:ext cx="812800" cy="812800"/>
            </a:xfrm>
            <a:custGeom>
              <a:avLst/>
              <a:gdLst/>
              <a:ahLst/>
              <a:cxnLst/>
              <a:rect l="l" t="t" r="r" b="b"/>
              <a:pathLst>
                <a:path w="812800" h="812800">
                  <a:moveTo>
                    <a:pt x="58237" y="0"/>
                  </a:moveTo>
                  <a:lnTo>
                    <a:pt x="754563" y="0"/>
                  </a:lnTo>
                  <a:cubicBezTo>
                    <a:pt x="770009" y="0"/>
                    <a:pt x="784821" y="6136"/>
                    <a:pt x="795743" y="17057"/>
                  </a:cubicBezTo>
                  <a:cubicBezTo>
                    <a:pt x="806664" y="27979"/>
                    <a:pt x="812800" y="42791"/>
                    <a:pt x="812800" y="58237"/>
                  </a:cubicBezTo>
                  <a:lnTo>
                    <a:pt x="812800" y="754563"/>
                  </a:lnTo>
                  <a:cubicBezTo>
                    <a:pt x="812800" y="770009"/>
                    <a:pt x="806664" y="784821"/>
                    <a:pt x="795743" y="795743"/>
                  </a:cubicBezTo>
                  <a:cubicBezTo>
                    <a:pt x="784821" y="806664"/>
                    <a:pt x="770009" y="812800"/>
                    <a:pt x="754563" y="812800"/>
                  </a:cubicBezTo>
                  <a:lnTo>
                    <a:pt x="58237" y="812800"/>
                  </a:lnTo>
                  <a:cubicBezTo>
                    <a:pt x="42791" y="812800"/>
                    <a:pt x="27979" y="806664"/>
                    <a:pt x="17057" y="795743"/>
                  </a:cubicBezTo>
                  <a:cubicBezTo>
                    <a:pt x="6136" y="784821"/>
                    <a:pt x="0" y="770009"/>
                    <a:pt x="0" y="754563"/>
                  </a:cubicBezTo>
                  <a:lnTo>
                    <a:pt x="0" y="58237"/>
                  </a:lnTo>
                  <a:cubicBezTo>
                    <a:pt x="0" y="42791"/>
                    <a:pt x="6136" y="27979"/>
                    <a:pt x="17057" y="17057"/>
                  </a:cubicBezTo>
                  <a:cubicBezTo>
                    <a:pt x="27979" y="6136"/>
                    <a:pt x="42791" y="0"/>
                    <a:pt x="58237" y="0"/>
                  </a:cubicBezTo>
                  <a:close/>
                </a:path>
              </a:pathLst>
            </a:custGeom>
            <a:blipFill>
              <a:blip r:embed="rId6"/>
              <a:stretch>
                <a:fillRect/>
              </a:stretch>
            </a:blipFill>
          </p:spPr>
          <p:txBody>
            <a:bodyPr/>
            <a:lstStyle/>
            <a:p>
              <a:endParaRPr lang="en-US"/>
            </a:p>
          </p:txBody>
        </p:sp>
      </p:grpSp>
      <p:sp>
        <p:nvSpPr>
          <p:cNvPr id="18" name="TextBox 18"/>
          <p:cNvSpPr txBox="1"/>
          <p:nvPr/>
        </p:nvSpPr>
        <p:spPr>
          <a:xfrm>
            <a:off x="6529492" y="1482920"/>
            <a:ext cx="7171031" cy="1447165"/>
          </a:xfrm>
          <a:prstGeom prst="rect">
            <a:avLst/>
          </a:prstGeom>
        </p:spPr>
        <p:txBody>
          <a:bodyPr lIns="0" tIns="0" rIns="0" bIns="0" rtlCol="0" anchor="t">
            <a:spAutoFit/>
          </a:bodyPr>
          <a:lstStyle/>
          <a:p>
            <a:pPr algn="ctr">
              <a:lnSpc>
                <a:spcPts val="5599"/>
              </a:lnSpc>
            </a:pPr>
            <a:r>
              <a:rPr lang="en-US" sz="5599">
                <a:solidFill>
                  <a:srgbClr val="FFFFFF"/>
                </a:solidFill>
                <a:latin typeface="Canva Student Font"/>
                <a:ea typeface="Canva Student Font"/>
                <a:cs typeface="Canva Student Font"/>
                <a:sym typeface="Canva Student Font"/>
              </a:rPr>
              <a:t>Join the AICPA as a free </a:t>
            </a:r>
          </a:p>
          <a:p>
            <a:pPr algn="ctr">
              <a:lnSpc>
                <a:spcPts val="5599"/>
              </a:lnSpc>
            </a:pPr>
            <a:r>
              <a:rPr lang="en-US" sz="5599">
                <a:solidFill>
                  <a:srgbClr val="FFFFFF"/>
                </a:solidFill>
                <a:latin typeface="Canva Student Font"/>
                <a:ea typeface="Canva Student Font"/>
                <a:cs typeface="Canva Student Font"/>
                <a:sym typeface="Canva Student Font"/>
              </a:rPr>
              <a:t>Student Member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228600" y="419100"/>
            <a:ext cx="9521600" cy="2417380"/>
          </a:xfrm>
          <a:custGeom>
            <a:avLst/>
            <a:gdLst/>
            <a:ahLst/>
            <a:cxnLst/>
            <a:rect l="l" t="t" r="r" b="b"/>
            <a:pathLst>
              <a:path w="8932330" h="2459584">
                <a:moveTo>
                  <a:pt x="0" y="0"/>
                </a:moveTo>
                <a:lnTo>
                  <a:pt x="8932330" y="0"/>
                </a:lnTo>
                <a:lnTo>
                  <a:pt x="8932330" y="2459583"/>
                </a:lnTo>
                <a:lnTo>
                  <a:pt x="0" y="2459583"/>
                </a:lnTo>
                <a:lnTo>
                  <a:pt x="0" y="0"/>
                </a:lnTo>
                <a:close/>
              </a:path>
            </a:pathLst>
          </a:custGeom>
          <a:blipFill>
            <a:blip r:embed="rId3">
              <a:extLst>
                <a:ext uri="{96DAC541-7B7A-43D3-8B79-37D633B846F1}">
                  <asvg:svgBlip xmlns="" xmlns:asvg="http://schemas.microsoft.com/office/drawing/2016/SVG/main" r:embed="rId4"/>
                </a:ext>
              </a:extLst>
            </a:blip>
            <a:stretch>
              <a:fillRect r="-836" b="-48477"/>
            </a:stretch>
          </a:blipFill>
        </p:spPr>
        <p:txBody>
          <a:bodyPr/>
          <a:lstStyle/>
          <a:p>
            <a:pPr algn="ctr"/>
            <a:endParaRPr lang="en-US" sz="2400" dirty="0">
              <a:solidFill>
                <a:schemeClr val="bg1"/>
              </a:solidFill>
              <a:latin typeface="DM Sans" panose="020B0604020202020204" charset="0"/>
            </a:endParaRPr>
          </a:p>
        </p:txBody>
      </p:sp>
      <p:grpSp>
        <p:nvGrpSpPr>
          <p:cNvPr id="6" name="Group 6"/>
          <p:cNvGrpSpPr/>
          <p:nvPr/>
        </p:nvGrpSpPr>
        <p:grpSpPr>
          <a:xfrm>
            <a:off x="1524000" y="3526024"/>
            <a:ext cx="7345551" cy="1922275"/>
            <a:chOff x="0" y="0"/>
            <a:chExt cx="9561374" cy="2012955"/>
          </a:xfrm>
        </p:grpSpPr>
        <p:sp>
          <p:nvSpPr>
            <p:cNvPr id="7" name="AutoShape 7"/>
            <p:cNvSpPr/>
            <p:nvPr/>
          </p:nvSpPr>
          <p:spPr>
            <a:xfrm>
              <a:off x="0" y="0"/>
              <a:ext cx="9561374" cy="1669224"/>
            </a:xfrm>
            <a:prstGeom prst="rect">
              <a:avLst/>
            </a:prstGeom>
            <a:solidFill>
              <a:srgbClr val="FFFFFF"/>
            </a:solidFill>
          </p:spPr>
          <p:txBody>
            <a:bodyPr/>
            <a:lstStyle/>
            <a:p>
              <a:endParaRPr lang="en-US"/>
            </a:p>
          </p:txBody>
        </p:sp>
        <p:sp>
          <p:nvSpPr>
            <p:cNvPr id="8" name="TextBox 8"/>
            <p:cNvSpPr txBox="1"/>
            <p:nvPr/>
          </p:nvSpPr>
          <p:spPr>
            <a:xfrm>
              <a:off x="728219" y="245120"/>
              <a:ext cx="8104938" cy="1767835"/>
            </a:xfrm>
            <a:prstGeom prst="rect">
              <a:avLst/>
            </a:prstGeom>
          </p:spPr>
          <p:txBody>
            <a:bodyPr lIns="0" tIns="0" rIns="0" bIns="0" rtlCol="0" anchor="t">
              <a:spAutoFit/>
            </a:bodyPr>
            <a:lstStyle/>
            <a:p>
              <a:pPr algn="ctr">
                <a:lnSpc>
                  <a:spcPts val="3499"/>
                </a:lnSpc>
              </a:pPr>
              <a:r>
                <a:rPr lang="en-US" sz="2499" dirty="0" smtClean="0">
                  <a:solidFill>
                    <a:srgbClr val="492DA8"/>
                  </a:solidFill>
                  <a:latin typeface="DM Sans"/>
                  <a:ea typeface="DM Sans"/>
                  <a:cs typeface="DM Sans"/>
                  <a:sym typeface="DM Sans"/>
                </a:rPr>
                <a:t>Contact us to have a CPA come talk to your class or </a:t>
              </a:r>
              <a:r>
                <a:rPr lang="en-US" sz="2499" dirty="0">
                  <a:solidFill>
                    <a:srgbClr val="492DA8"/>
                  </a:solidFill>
                  <a:latin typeface="DM Sans"/>
                  <a:ea typeface="DM Sans"/>
                  <a:cs typeface="DM Sans"/>
                  <a:sym typeface="DM Sans"/>
                </a:rPr>
                <a:t>club! </a:t>
              </a:r>
              <a:endParaRPr lang="en-US" sz="2499" dirty="0" smtClean="0">
                <a:solidFill>
                  <a:srgbClr val="492DA8"/>
                </a:solidFill>
                <a:latin typeface="DM Sans"/>
                <a:ea typeface="DM Sans"/>
                <a:cs typeface="DM Sans"/>
                <a:sym typeface="DM Sans"/>
              </a:endParaRPr>
            </a:p>
            <a:p>
              <a:pPr algn="ctr">
                <a:lnSpc>
                  <a:spcPts val="3499"/>
                </a:lnSpc>
              </a:pPr>
              <a:r>
                <a:rPr lang="en-US" sz="2499" dirty="0" smtClean="0">
                  <a:solidFill>
                    <a:srgbClr val="492DA8"/>
                  </a:solidFill>
                  <a:latin typeface="DM Sans"/>
                  <a:ea typeface="DM Sans"/>
                  <a:cs typeface="DM Sans"/>
                  <a:sym typeface="DM Sans"/>
                  <a:hlinkClick r:id="rId5"/>
                </a:rPr>
                <a:t>kbedell@gwscpa.org</a:t>
              </a:r>
              <a:r>
                <a:rPr lang="en-US" sz="2499" dirty="0" smtClean="0">
                  <a:solidFill>
                    <a:srgbClr val="492DA8"/>
                  </a:solidFill>
                  <a:latin typeface="DM Sans"/>
                  <a:ea typeface="DM Sans"/>
                  <a:cs typeface="DM Sans"/>
                  <a:sym typeface="DM Sans"/>
                </a:rPr>
                <a:t> </a:t>
              </a:r>
              <a:endParaRPr lang="en-US" sz="2499" dirty="0">
                <a:solidFill>
                  <a:srgbClr val="492DA8"/>
                </a:solidFill>
                <a:latin typeface="DM Sans"/>
                <a:ea typeface="DM Sans"/>
                <a:cs typeface="DM Sans"/>
                <a:sym typeface="DM Sans"/>
              </a:endParaRPr>
            </a:p>
          </p:txBody>
        </p:sp>
      </p:grpSp>
      <p:grpSp>
        <p:nvGrpSpPr>
          <p:cNvPr id="9" name="Group 9"/>
          <p:cNvGrpSpPr/>
          <p:nvPr/>
        </p:nvGrpSpPr>
        <p:grpSpPr>
          <a:xfrm>
            <a:off x="1524002" y="5682377"/>
            <a:ext cx="7345549" cy="1388671"/>
            <a:chOff x="-3" y="-53285"/>
            <a:chExt cx="9561374" cy="1669224"/>
          </a:xfrm>
        </p:grpSpPr>
        <p:sp>
          <p:nvSpPr>
            <p:cNvPr id="10" name="AutoShape 10"/>
            <p:cNvSpPr/>
            <p:nvPr/>
          </p:nvSpPr>
          <p:spPr>
            <a:xfrm>
              <a:off x="-3" y="-53285"/>
              <a:ext cx="9561374" cy="1669224"/>
            </a:xfrm>
            <a:prstGeom prst="rect">
              <a:avLst/>
            </a:prstGeom>
            <a:solidFill>
              <a:srgbClr val="D2FFE5"/>
            </a:solidFill>
          </p:spPr>
          <p:txBody>
            <a:bodyPr/>
            <a:lstStyle/>
            <a:p>
              <a:endParaRPr lang="en-US"/>
            </a:p>
          </p:txBody>
        </p:sp>
        <p:sp>
          <p:nvSpPr>
            <p:cNvPr id="11" name="TextBox 11"/>
            <p:cNvSpPr txBox="1"/>
            <p:nvPr/>
          </p:nvSpPr>
          <p:spPr>
            <a:xfrm>
              <a:off x="728219" y="245120"/>
              <a:ext cx="8104938" cy="570925"/>
            </a:xfrm>
            <a:prstGeom prst="rect">
              <a:avLst/>
            </a:prstGeom>
          </p:spPr>
          <p:txBody>
            <a:bodyPr lIns="0" tIns="0" rIns="0" bIns="0" rtlCol="0" anchor="t">
              <a:spAutoFit/>
            </a:bodyPr>
            <a:lstStyle/>
            <a:p>
              <a:pPr algn="ctr">
                <a:lnSpc>
                  <a:spcPts val="3499"/>
                </a:lnSpc>
              </a:pPr>
              <a:r>
                <a:rPr lang="en-US" sz="2499" dirty="0" smtClean="0">
                  <a:solidFill>
                    <a:srgbClr val="492DA8"/>
                  </a:solidFill>
                  <a:latin typeface="DM Sans"/>
                  <a:ea typeface="DM Sans"/>
                  <a:cs typeface="DM Sans"/>
                  <a:sym typeface="DM Sans"/>
                </a:rPr>
                <a:t> </a:t>
              </a:r>
              <a:endParaRPr lang="en-US" sz="2499" dirty="0">
                <a:solidFill>
                  <a:srgbClr val="492DA8"/>
                </a:solidFill>
                <a:latin typeface="DM Sans"/>
                <a:ea typeface="DM Sans"/>
                <a:cs typeface="DM Sans"/>
                <a:sym typeface="DM Sans"/>
              </a:endParaRPr>
            </a:p>
          </p:txBody>
        </p:sp>
      </p:grpSp>
      <p:grpSp>
        <p:nvGrpSpPr>
          <p:cNvPr id="12" name="Group 12"/>
          <p:cNvGrpSpPr/>
          <p:nvPr/>
        </p:nvGrpSpPr>
        <p:grpSpPr>
          <a:xfrm>
            <a:off x="1524000" y="7602647"/>
            <a:ext cx="7171031" cy="1251918"/>
            <a:chOff x="0" y="0"/>
            <a:chExt cx="9561374" cy="1669224"/>
          </a:xfrm>
        </p:grpSpPr>
        <p:sp>
          <p:nvSpPr>
            <p:cNvPr id="13" name="AutoShape 13"/>
            <p:cNvSpPr/>
            <p:nvPr/>
          </p:nvSpPr>
          <p:spPr>
            <a:xfrm>
              <a:off x="0" y="0"/>
              <a:ext cx="9561374" cy="1669224"/>
            </a:xfrm>
            <a:prstGeom prst="rect">
              <a:avLst/>
            </a:prstGeom>
            <a:solidFill>
              <a:srgbClr val="3A5DAE"/>
            </a:solidFill>
          </p:spPr>
          <p:txBody>
            <a:bodyPr/>
            <a:lstStyle/>
            <a:p>
              <a:endParaRPr lang="en-US"/>
            </a:p>
          </p:txBody>
        </p:sp>
        <p:sp>
          <p:nvSpPr>
            <p:cNvPr id="14" name="TextBox 14"/>
            <p:cNvSpPr txBox="1"/>
            <p:nvPr/>
          </p:nvSpPr>
          <p:spPr>
            <a:xfrm>
              <a:off x="723775" y="236157"/>
              <a:ext cx="8104938" cy="1196909"/>
            </a:xfrm>
            <a:prstGeom prst="rect">
              <a:avLst/>
            </a:prstGeom>
          </p:spPr>
          <p:txBody>
            <a:bodyPr lIns="0" tIns="0" rIns="0" bIns="0" rtlCol="0" anchor="t">
              <a:spAutoFit/>
            </a:bodyPr>
            <a:lstStyle/>
            <a:p>
              <a:pPr algn="ctr">
                <a:lnSpc>
                  <a:spcPts val="3499"/>
                </a:lnSpc>
              </a:pPr>
              <a:r>
                <a:rPr lang="en-US" sz="2499" dirty="0" smtClean="0">
                  <a:solidFill>
                    <a:srgbClr val="FFFFFF"/>
                  </a:solidFill>
                  <a:latin typeface="DM Sans"/>
                  <a:ea typeface="DM Sans"/>
                  <a:cs typeface="DM Sans"/>
                  <a:sym typeface="DM Sans"/>
                </a:rPr>
                <a:t>Find student resources on our website </a:t>
              </a:r>
            </a:p>
            <a:p>
              <a:pPr algn="ctr">
                <a:lnSpc>
                  <a:spcPts val="3499"/>
                </a:lnSpc>
              </a:pPr>
              <a:r>
                <a:rPr lang="en-US" sz="2499" dirty="0" smtClean="0">
                  <a:solidFill>
                    <a:schemeClr val="bg1"/>
                  </a:solidFill>
                  <a:latin typeface="DM Sans"/>
                  <a:ea typeface="DM Sans"/>
                  <a:cs typeface="DM Sans"/>
                  <a:sym typeface="DM Sans"/>
                  <a:hlinkClick r:id="rId6"/>
                </a:rPr>
                <a:t>www.gwscpa.org</a:t>
              </a:r>
              <a:r>
                <a:rPr lang="en-US" sz="2499" dirty="0" smtClean="0">
                  <a:solidFill>
                    <a:srgbClr val="FFFFFF"/>
                  </a:solidFill>
                  <a:latin typeface="DM Sans"/>
                  <a:ea typeface="DM Sans"/>
                  <a:cs typeface="DM Sans"/>
                  <a:sym typeface="DM Sans"/>
                </a:rPr>
                <a:t> </a:t>
              </a:r>
              <a:endParaRPr lang="en-US" sz="2499" dirty="0">
                <a:solidFill>
                  <a:srgbClr val="FFFFFF"/>
                </a:solidFill>
                <a:latin typeface="DM Sans"/>
                <a:ea typeface="DM Sans"/>
                <a:cs typeface="DM Sans"/>
                <a:sym typeface="DM Sans"/>
              </a:endParaRPr>
            </a:p>
          </p:txBody>
        </p:sp>
      </p:grpSp>
      <p:sp>
        <p:nvSpPr>
          <p:cNvPr id="18" name="Freeform 18"/>
          <p:cNvSpPr/>
          <p:nvPr/>
        </p:nvSpPr>
        <p:spPr>
          <a:xfrm>
            <a:off x="10972800" y="6339537"/>
            <a:ext cx="7315200" cy="4003409"/>
          </a:xfrm>
          <a:custGeom>
            <a:avLst/>
            <a:gdLst/>
            <a:ahLst/>
            <a:cxnLst/>
            <a:rect l="l" t="t" r="r" b="b"/>
            <a:pathLst>
              <a:path w="7315200" h="4003409">
                <a:moveTo>
                  <a:pt x="0" y="0"/>
                </a:moveTo>
                <a:lnTo>
                  <a:pt x="7315200" y="0"/>
                </a:lnTo>
                <a:lnTo>
                  <a:pt x="7315200" y="4003410"/>
                </a:lnTo>
                <a:lnTo>
                  <a:pt x="0" y="400341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7000" y="654534"/>
            <a:ext cx="7668703" cy="1946511"/>
          </a:xfrm>
          <a:prstGeom prst="rect">
            <a:avLst/>
          </a:prstGeom>
        </p:spPr>
      </p:pic>
      <p:sp>
        <p:nvSpPr>
          <p:cNvPr id="21" name="TextBox 20"/>
          <p:cNvSpPr txBox="1"/>
          <p:nvPr/>
        </p:nvSpPr>
        <p:spPr>
          <a:xfrm>
            <a:off x="1859579" y="887589"/>
            <a:ext cx="6259642" cy="1631216"/>
          </a:xfrm>
          <a:prstGeom prst="rect">
            <a:avLst/>
          </a:prstGeom>
          <a:noFill/>
        </p:spPr>
        <p:txBody>
          <a:bodyPr wrap="square" rtlCol="0">
            <a:spAutoFit/>
          </a:bodyPr>
          <a:lstStyle/>
          <a:p>
            <a:pPr algn="ctr"/>
            <a:r>
              <a:rPr lang="en-US" sz="3600" dirty="0" smtClean="0">
                <a:solidFill>
                  <a:schemeClr val="bg1"/>
                </a:solidFill>
                <a:latin typeface="DM Sans" panose="020B0604020202020204" charset="0"/>
              </a:rPr>
              <a:t>Get Involved with your </a:t>
            </a:r>
          </a:p>
          <a:p>
            <a:pPr algn="ctr"/>
            <a:r>
              <a:rPr lang="en-US" sz="3600" dirty="0" smtClean="0">
                <a:solidFill>
                  <a:schemeClr val="bg1"/>
                </a:solidFill>
                <a:latin typeface="DM Sans" panose="020B0604020202020204" charset="0"/>
              </a:rPr>
              <a:t>State CPA Society</a:t>
            </a:r>
          </a:p>
          <a:p>
            <a:pPr algn="ctr"/>
            <a:endParaRPr lang="en-US" sz="2800" dirty="0" smtClean="0">
              <a:solidFill>
                <a:schemeClr val="bg1"/>
              </a:solidFill>
              <a:latin typeface="DM Sans" panose="020B0604020202020204" charset="0"/>
            </a:endParaRPr>
          </a:p>
        </p:txBody>
      </p:sp>
      <p:sp>
        <p:nvSpPr>
          <p:cNvPr id="22" name="TextBox 21"/>
          <p:cNvSpPr txBox="1"/>
          <p:nvPr/>
        </p:nvSpPr>
        <p:spPr>
          <a:xfrm>
            <a:off x="2209800" y="5930628"/>
            <a:ext cx="5334000" cy="830997"/>
          </a:xfrm>
          <a:prstGeom prst="rect">
            <a:avLst/>
          </a:prstGeom>
          <a:noFill/>
        </p:spPr>
        <p:txBody>
          <a:bodyPr wrap="square" rtlCol="0">
            <a:spAutoFit/>
          </a:bodyPr>
          <a:lstStyle/>
          <a:p>
            <a:pPr algn="ctr"/>
            <a:r>
              <a:rPr lang="en-US" sz="2400" dirty="0">
                <a:latin typeface="DM Sans" panose="020B0604020202020204" charset="0"/>
              </a:rPr>
              <a:t>Explore Opportunities in </a:t>
            </a:r>
            <a:endParaRPr lang="en-US" sz="2400" dirty="0" smtClean="0">
              <a:latin typeface="DM Sans" panose="020B0604020202020204" charset="0"/>
            </a:endParaRPr>
          </a:p>
          <a:p>
            <a:pPr algn="ctr"/>
            <a:r>
              <a:rPr lang="en-US" sz="2400" dirty="0" smtClean="0">
                <a:latin typeface="DM Sans" panose="020B0604020202020204" charset="0"/>
              </a:rPr>
              <a:t>Accounting </a:t>
            </a:r>
            <a:r>
              <a:rPr lang="en-US" sz="2400" dirty="0">
                <a:latin typeface="DM Sans" panose="020B0604020202020204" charset="0"/>
              </a:rPr>
              <a:t>and Finance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TextBox 2"/>
          <p:cNvSpPr txBox="1"/>
          <p:nvPr/>
        </p:nvSpPr>
        <p:spPr>
          <a:xfrm>
            <a:off x="1028700" y="1979746"/>
            <a:ext cx="13341994" cy="1238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Follow us: </a:t>
            </a:r>
          </a:p>
        </p:txBody>
      </p:sp>
      <p:sp>
        <p:nvSpPr>
          <p:cNvPr id="3" name="Freeform 3"/>
          <p:cNvSpPr/>
          <p:nvPr/>
        </p:nvSpPr>
        <p:spPr>
          <a:xfrm>
            <a:off x="4100731" y="834732"/>
            <a:ext cx="14187269" cy="9452268"/>
          </a:xfrm>
          <a:custGeom>
            <a:avLst/>
            <a:gdLst/>
            <a:ahLst/>
            <a:cxnLst/>
            <a:rect l="l" t="t" r="r" b="b"/>
            <a:pathLst>
              <a:path w="14187269" h="9452268">
                <a:moveTo>
                  <a:pt x="0" y="0"/>
                </a:moveTo>
                <a:lnTo>
                  <a:pt x="14187269" y="0"/>
                </a:lnTo>
                <a:lnTo>
                  <a:pt x="14187269" y="9452268"/>
                </a:lnTo>
                <a:lnTo>
                  <a:pt x="0" y="9452268"/>
                </a:lnTo>
                <a:lnTo>
                  <a:pt x="0" y="0"/>
                </a:lnTo>
                <a:close/>
              </a:path>
            </a:pathLst>
          </a:custGeom>
          <a:blipFill>
            <a:blip r:embed="rId3"/>
            <a:stretch>
              <a:fillRect/>
            </a:stretch>
          </a:blipFill>
        </p:spPr>
        <p:txBody>
          <a:bodyPr/>
          <a:lstStyle/>
          <a:p>
            <a:endParaRPr lang="en-US"/>
          </a:p>
        </p:txBody>
      </p:sp>
      <p:sp>
        <p:nvSpPr>
          <p:cNvPr id="6" name="Freeform 6"/>
          <p:cNvSpPr/>
          <p:nvPr/>
        </p:nvSpPr>
        <p:spPr>
          <a:xfrm>
            <a:off x="7699697" y="-385652"/>
            <a:ext cx="5211371" cy="5107143"/>
          </a:xfrm>
          <a:custGeom>
            <a:avLst/>
            <a:gdLst/>
            <a:ahLst/>
            <a:cxnLst/>
            <a:rect l="l" t="t" r="r" b="b"/>
            <a:pathLst>
              <a:path w="5211371" h="5107143">
                <a:moveTo>
                  <a:pt x="0" y="0"/>
                </a:moveTo>
                <a:lnTo>
                  <a:pt x="5211371" y="0"/>
                </a:lnTo>
                <a:lnTo>
                  <a:pt x="5211371" y="5107143"/>
                </a:lnTo>
                <a:lnTo>
                  <a:pt x="0" y="51071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590341" y="2671190"/>
            <a:ext cx="3468183" cy="979311"/>
          </a:xfrm>
          <a:prstGeom prst="rect">
            <a:avLst/>
          </a:prstGeom>
        </p:spPr>
        <p:txBody>
          <a:bodyPr lIns="0" tIns="0" rIns="0" bIns="0" rtlCol="0" anchor="t">
            <a:spAutoFit/>
          </a:bodyPr>
          <a:lstStyle/>
          <a:p>
            <a:pPr algn="ctr">
              <a:lnSpc>
                <a:spcPts val="7973"/>
              </a:lnSpc>
              <a:spcBef>
                <a:spcPct val="0"/>
              </a:spcBef>
            </a:pPr>
            <a:r>
              <a:rPr lang="en-US" sz="5695">
                <a:solidFill>
                  <a:srgbClr val="FFFFFF"/>
                </a:solidFill>
                <a:latin typeface="Canva Student Font"/>
                <a:ea typeface="Canva Student Font"/>
                <a:cs typeface="Canva Student Font"/>
                <a:sym typeface="Canva Student Font"/>
              </a:rPr>
              <a:t>@AICPAstudent</a:t>
            </a:r>
          </a:p>
        </p:txBody>
      </p:sp>
      <p:sp>
        <p:nvSpPr>
          <p:cNvPr id="8" name="TextBox 8"/>
          <p:cNvSpPr txBox="1"/>
          <p:nvPr/>
        </p:nvSpPr>
        <p:spPr>
          <a:xfrm>
            <a:off x="714209" y="6788516"/>
            <a:ext cx="3968948" cy="995695"/>
          </a:xfrm>
          <a:prstGeom prst="rect">
            <a:avLst/>
          </a:prstGeom>
        </p:spPr>
        <p:txBody>
          <a:bodyPr lIns="0" tIns="0" rIns="0" bIns="0" rtlCol="0" anchor="t">
            <a:spAutoFit/>
          </a:bodyPr>
          <a:lstStyle/>
          <a:p>
            <a:pPr algn="ctr">
              <a:lnSpc>
                <a:spcPts val="8119"/>
              </a:lnSpc>
            </a:pPr>
            <a:r>
              <a:rPr lang="en-US" sz="5799">
                <a:solidFill>
                  <a:srgbClr val="FFFFFF"/>
                </a:solidFill>
                <a:latin typeface="DM Sans"/>
                <a:ea typeface="DM Sans"/>
                <a:cs typeface="DM Sans"/>
                <a:sym typeface="DM Sans"/>
              </a:rPr>
              <a:t>Contact Us:</a:t>
            </a:r>
          </a:p>
        </p:txBody>
      </p:sp>
      <p:sp>
        <p:nvSpPr>
          <p:cNvPr id="9" name="Freeform 6">
            <a:extLst>
              <a:ext uri="{FF2B5EF4-FFF2-40B4-BE49-F238E27FC236}">
                <a16:creationId xmlns:a16="http://schemas.microsoft.com/office/drawing/2014/main" id="{FC120787-4ED0-68CA-467E-8DFFF0EA83F8}"/>
              </a:ext>
            </a:extLst>
          </p:cNvPr>
          <p:cNvSpPr/>
          <p:nvPr/>
        </p:nvSpPr>
        <p:spPr>
          <a:xfrm>
            <a:off x="750785" y="7957085"/>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34E5AB20-FC5B-9C34-1B42-1D6C865B4194}"/>
              </a:ext>
            </a:extLst>
          </p:cNvPr>
          <p:cNvSpPr/>
          <p:nvPr/>
        </p:nvSpPr>
        <p:spPr>
          <a:xfrm>
            <a:off x="900048" y="8102461"/>
            <a:ext cx="526705" cy="528627"/>
          </a:xfrm>
          <a:custGeom>
            <a:avLst/>
            <a:gdLst/>
            <a:ahLst/>
            <a:cxnLst/>
            <a:rect l="l" t="t" r="r" b="b"/>
            <a:pathLst>
              <a:path w="526705" h="528627">
                <a:moveTo>
                  <a:pt x="0" y="0"/>
                </a:moveTo>
                <a:lnTo>
                  <a:pt x="526705" y="0"/>
                </a:lnTo>
                <a:lnTo>
                  <a:pt x="526705" y="528627"/>
                </a:lnTo>
                <a:lnTo>
                  <a:pt x="0" y="5286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F30700D3-6F94-99D9-8ADE-8CB21C7B8B54}"/>
              </a:ext>
            </a:extLst>
          </p:cNvPr>
          <p:cNvSpPr/>
          <p:nvPr/>
        </p:nvSpPr>
        <p:spPr>
          <a:xfrm>
            <a:off x="753181" y="8940669"/>
            <a:ext cx="806181" cy="806181"/>
          </a:xfrm>
          <a:custGeom>
            <a:avLst/>
            <a:gdLst/>
            <a:ahLst/>
            <a:cxnLst/>
            <a:rect l="l" t="t" r="r" b="b"/>
            <a:pathLst>
              <a:path w="806181" h="806181">
                <a:moveTo>
                  <a:pt x="0" y="0"/>
                </a:moveTo>
                <a:lnTo>
                  <a:pt x="806181" y="0"/>
                </a:lnTo>
                <a:lnTo>
                  <a:pt x="806181" y="806180"/>
                </a:lnTo>
                <a:lnTo>
                  <a:pt x="0" y="8061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C09B10EA-5238-3660-C0C7-3DC7443E152F}"/>
              </a:ext>
            </a:extLst>
          </p:cNvPr>
          <p:cNvSpPr/>
          <p:nvPr/>
        </p:nvSpPr>
        <p:spPr>
          <a:xfrm>
            <a:off x="902444" y="9164307"/>
            <a:ext cx="495077" cy="380759"/>
          </a:xfrm>
          <a:custGeom>
            <a:avLst/>
            <a:gdLst/>
            <a:ahLst/>
            <a:cxnLst/>
            <a:rect l="l" t="t" r="r" b="b"/>
            <a:pathLst>
              <a:path w="495077" h="380759">
                <a:moveTo>
                  <a:pt x="0" y="0"/>
                </a:moveTo>
                <a:lnTo>
                  <a:pt x="495077" y="0"/>
                </a:lnTo>
                <a:lnTo>
                  <a:pt x="495077" y="380759"/>
                </a:lnTo>
                <a:lnTo>
                  <a:pt x="0" y="38075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TextBox 16">
            <a:extLst>
              <a:ext uri="{FF2B5EF4-FFF2-40B4-BE49-F238E27FC236}">
                <a16:creationId xmlns:a16="http://schemas.microsoft.com/office/drawing/2014/main" id="{959A1D5D-084E-4DED-8BF0-C796B005B936}"/>
              </a:ext>
            </a:extLst>
          </p:cNvPr>
          <p:cNvSpPr txBox="1"/>
          <p:nvPr/>
        </p:nvSpPr>
        <p:spPr>
          <a:xfrm>
            <a:off x="2012120" y="8275488"/>
            <a:ext cx="4317020" cy="355600"/>
          </a:xfrm>
          <a:prstGeom prst="rect">
            <a:avLst/>
          </a:prstGeom>
        </p:spPr>
        <p:txBody>
          <a:bodyPr wrap="square" lIns="0" tIns="0" rIns="0" bIns="0" rtlCol="0" anchor="t">
            <a:spAutoFit/>
          </a:bodyPr>
          <a:lstStyle/>
          <a:p>
            <a:pPr>
              <a:lnSpc>
                <a:spcPts val="2749"/>
              </a:lnSpc>
            </a:pPr>
            <a:r>
              <a:rPr lang="en-US" sz="2800" dirty="0">
                <a:solidFill>
                  <a:srgbClr val="FFFFFF"/>
                </a:solidFill>
                <a:latin typeface="Arial" panose="020B0604020202020204" pitchFamily="34" charset="0"/>
                <a:cs typeface="Arial" panose="020B0604020202020204" pitchFamily="34" charset="0"/>
              </a:rPr>
              <a:t>www.ThisWayToCPA.com</a:t>
            </a:r>
          </a:p>
        </p:txBody>
      </p:sp>
      <p:sp>
        <p:nvSpPr>
          <p:cNvPr id="14" name="TextBox 17">
            <a:extLst>
              <a:ext uri="{FF2B5EF4-FFF2-40B4-BE49-F238E27FC236}">
                <a16:creationId xmlns:a16="http://schemas.microsoft.com/office/drawing/2014/main" id="{F9F0BB24-BCD0-D641-5537-42BE631969D6}"/>
              </a:ext>
            </a:extLst>
          </p:cNvPr>
          <p:cNvSpPr txBox="1"/>
          <p:nvPr/>
        </p:nvSpPr>
        <p:spPr>
          <a:xfrm>
            <a:off x="2012120" y="9122365"/>
            <a:ext cx="4324149" cy="423193"/>
          </a:xfrm>
          <a:prstGeom prst="rect">
            <a:avLst/>
          </a:prstGeom>
        </p:spPr>
        <p:txBody>
          <a:bodyPr wrap="square" lIns="0" tIns="0" rIns="0" bIns="0" rtlCol="0" anchor="t">
            <a:spAutoFit/>
          </a:bodyPr>
          <a:lstStyle/>
          <a:p>
            <a:pPr>
              <a:lnSpc>
                <a:spcPts val="3250"/>
              </a:lnSpc>
            </a:pPr>
            <a:r>
              <a:rPr lang="en-US" sz="2800" dirty="0">
                <a:solidFill>
                  <a:srgbClr val="FFFFFF"/>
                </a:solidFill>
                <a:latin typeface="Arial" panose="020B0604020202020204" pitchFamily="34" charset="0"/>
                <a:cs typeface="Arial" panose="020B0604020202020204" pitchFamily="34" charset="0"/>
              </a:rPr>
              <a:t>ThisWayToCPA@aicpa.org</a:t>
            </a:r>
          </a:p>
        </p:txBody>
      </p:sp>
      <p:sp>
        <p:nvSpPr>
          <p:cNvPr id="5" name="Freeform 10">
            <a:extLst>
              <a:ext uri="{FF2B5EF4-FFF2-40B4-BE49-F238E27FC236}">
                <a16:creationId xmlns:a16="http://schemas.microsoft.com/office/drawing/2014/main" id="{2006E450-8D69-53EB-337C-5B93FE19E750}"/>
              </a:ext>
            </a:extLst>
          </p:cNvPr>
          <p:cNvSpPr/>
          <p:nvPr/>
        </p:nvSpPr>
        <p:spPr>
          <a:xfrm>
            <a:off x="697144" y="4830042"/>
            <a:ext cx="1256909" cy="1238250"/>
          </a:xfrm>
          <a:custGeom>
            <a:avLst/>
            <a:gdLst/>
            <a:ahLst/>
            <a:cxnLst/>
            <a:rect l="l" t="t" r="r" b="b"/>
            <a:pathLst>
              <a:path w="949481" h="949481">
                <a:moveTo>
                  <a:pt x="0" y="0"/>
                </a:moveTo>
                <a:lnTo>
                  <a:pt x="949481" y="0"/>
                </a:lnTo>
                <a:lnTo>
                  <a:pt x="949481" y="949481"/>
                </a:lnTo>
                <a:lnTo>
                  <a:pt x="0" y="949481"/>
                </a:lnTo>
                <a:lnTo>
                  <a:pt x="0" y="0"/>
                </a:lnTo>
                <a:close/>
              </a:path>
            </a:pathLst>
          </a:custGeom>
          <a:blipFill>
            <a:blip r:embed="rId12"/>
            <a:stretch>
              <a:fillRect/>
            </a:stretch>
          </a:blipFill>
        </p:spPr>
        <p:txBody>
          <a:bodyPr/>
          <a:lstStyle/>
          <a:p>
            <a:endParaRPr lang="en-US"/>
          </a:p>
        </p:txBody>
      </p:sp>
      <p:sp>
        <p:nvSpPr>
          <p:cNvPr id="15" name="Freeform 11">
            <a:extLst>
              <a:ext uri="{FF2B5EF4-FFF2-40B4-BE49-F238E27FC236}">
                <a16:creationId xmlns:a16="http://schemas.microsoft.com/office/drawing/2014/main" id="{D578E34D-18F0-18EF-9A1E-1B78E7BD9C63}"/>
              </a:ext>
            </a:extLst>
          </p:cNvPr>
          <p:cNvSpPr/>
          <p:nvPr/>
        </p:nvSpPr>
        <p:spPr>
          <a:xfrm>
            <a:off x="2634362" y="4867084"/>
            <a:ext cx="1256909" cy="1238250"/>
          </a:xfrm>
          <a:custGeom>
            <a:avLst/>
            <a:gdLst/>
            <a:ahLst/>
            <a:cxnLst/>
            <a:rect l="l" t="t" r="r" b="b"/>
            <a:pathLst>
              <a:path w="949481" h="949481">
                <a:moveTo>
                  <a:pt x="0" y="0"/>
                </a:moveTo>
                <a:lnTo>
                  <a:pt x="949480" y="0"/>
                </a:lnTo>
                <a:lnTo>
                  <a:pt x="949480" y="949481"/>
                </a:lnTo>
                <a:lnTo>
                  <a:pt x="0" y="949481"/>
                </a:lnTo>
                <a:lnTo>
                  <a:pt x="0" y="0"/>
                </a:lnTo>
                <a:close/>
              </a:path>
            </a:pathLst>
          </a:custGeom>
          <a:blipFill>
            <a:blip r:embed="rId13"/>
            <a:stretch>
              <a:fillRect/>
            </a:stretch>
          </a:blipFill>
        </p:spPr>
        <p:txBody>
          <a:bodyPr/>
          <a:lstStyle/>
          <a:p>
            <a:endParaRPr lang="en-US"/>
          </a:p>
        </p:txBody>
      </p:sp>
      <p:sp>
        <p:nvSpPr>
          <p:cNvPr id="16" name="Freeform 12">
            <a:extLst>
              <a:ext uri="{FF2B5EF4-FFF2-40B4-BE49-F238E27FC236}">
                <a16:creationId xmlns:a16="http://schemas.microsoft.com/office/drawing/2014/main" id="{BA59E6E6-F82E-534B-FCC7-0E2AB0A99224}"/>
              </a:ext>
            </a:extLst>
          </p:cNvPr>
          <p:cNvSpPr/>
          <p:nvPr/>
        </p:nvSpPr>
        <p:spPr>
          <a:xfrm>
            <a:off x="4571580" y="4867084"/>
            <a:ext cx="1256909" cy="1238250"/>
          </a:xfrm>
          <a:custGeom>
            <a:avLst/>
            <a:gdLst/>
            <a:ahLst/>
            <a:cxnLst/>
            <a:rect l="l" t="t" r="r" b="b"/>
            <a:pathLst>
              <a:path w="938440" h="949481">
                <a:moveTo>
                  <a:pt x="0" y="0"/>
                </a:moveTo>
                <a:lnTo>
                  <a:pt x="938441" y="0"/>
                </a:lnTo>
                <a:lnTo>
                  <a:pt x="938441" y="949481"/>
                </a:lnTo>
                <a:lnTo>
                  <a:pt x="0" y="949481"/>
                </a:lnTo>
                <a:lnTo>
                  <a:pt x="0" y="0"/>
                </a:lnTo>
                <a:close/>
              </a:path>
            </a:pathLst>
          </a:custGeom>
          <a:blipFill>
            <a:blip r:embed="rId14"/>
            <a:stretch>
              <a:fillRect/>
            </a:stretch>
          </a:blipFill>
        </p:spPr>
        <p:txBody>
          <a:bodyPr/>
          <a:lstStyle/>
          <a:p>
            <a:endParaRPr lang="en-US"/>
          </a:p>
        </p:txBody>
      </p:sp>
      <p:sp>
        <p:nvSpPr>
          <p:cNvPr id="17" name="Freeform 14">
            <a:extLst>
              <a:ext uri="{FF2B5EF4-FFF2-40B4-BE49-F238E27FC236}">
                <a16:creationId xmlns:a16="http://schemas.microsoft.com/office/drawing/2014/main" id="{38E0C7C7-9EE6-F17A-E346-4D1D10006AD5}"/>
              </a:ext>
            </a:extLst>
          </p:cNvPr>
          <p:cNvSpPr/>
          <p:nvPr/>
        </p:nvSpPr>
        <p:spPr>
          <a:xfrm>
            <a:off x="6508798" y="4830042"/>
            <a:ext cx="1256909" cy="1238250"/>
          </a:xfrm>
          <a:custGeom>
            <a:avLst/>
            <a:gdLst/>
            <a:ahLst/>
            <a:cxnLst/>
            <a:rect l="l" t="t" r="r" b="b"/>
            <a:pathLst>
              <a:path w="949481" h="949481">
                <a:moveTo>
                  <a:pt x="0" y="0"/>
                </a:moveTo>
                <a:lnTo>
                  <a:pt x="949481" y="0"/>
                </a:lnTo>
                <a:lnTo>
                  <a:pt x="949481" y="949481"/>
                </a:lnTo>
                <a:lnTo>
                  <a:pt x="0" y="949481"/>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8" y="4764810"/>
                </a:lnTo>
                <a:lnTo>
                  <a:pt x="6860328" y="0"/>
                </a:lnTo>
                <a:lnTo>
                  <a:pt x="0" y="0"/>
                </a:lnTo>
                <a:lnTo>
                  <a:pt x="0" y="476481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321728" y="1036764"/>
            <a:ext cx="8221536" cy="8221536"/>
            <a:chOff x="0" y="0"/>
            <a:chExt cx="812800" cy="812800"/>
          </a:xfrm>
        </p:grpSpPr>
        <p:sp>
          <p:nvSpPr>
            <p:cNvPr id="4" name="Freeform 4"/>
            <p:cNvSpPr/>
            <p:nvPr/>
          </p:nvSpPr>
          <p:spPr>
            <a:xfrm>
              <a:off x="0" y="0"/>
              <a:ext cx="812800" cy="812800"/>
            </a:xfrm>
            <a:custGeom>
              <a:avLst/>
              <a:gdLst/>
              <a:ahLst/>
              <a:cxnLst/>
              <a:rect l="l" t="t" r="r" b="b"/>
              <a:pathLst>
                <a:path w="812800" h="812800">
                  <a:moveTo>
                    <a:pt x="21658" y="0"/>
                  </a:moveTo>
                  <a:lnTo>
                    <a:pt x="791142" y="0"/>
                  </a:lnTo>
                  <a:cubicBezTo>
                    <a:pt x="803103" y="0"/>
                    <a:pt x="812800" y="9697"/>
                    <a:pt x="812800" y="21658"/>
                  </a:cubicBezTo>
                  <a:lnTo>
                    <a:pt x="812800" y="791142"/>
                  </a:lnTo>
                  <a:cubicBezTo>
                    <a:pt x="812800" y="803103"/>
                    <a:pt x="803103" y="812800"/>
                    <a:pt x="791142" y="812800"/>
                  </a:cubicBezTo>
                  <a:lnTo>
                    <a:pt x="21658" y="812800"/>
                  </a:lnTo>
                  <a:cubicBezTo>
                    <a:pt x="9697" y="812800"/>
                    <a:pt x="0" y="803103"/>
                    <a:pt x="0" y="791142"/>
                  </a:cubicBezTo>
                  <a:lnTo>
                    <a:pt x="0" y="21658"/>
                  </a:lnTo>
                  <a:cubicBezTo>
                    <a:pt x="0" y="9697"/>
                    <a:pt x="9697" y="0"/>
                    <a:pt x="21658" y="0"/>
                  </a:cubicBezTo>
                  <a:close/>
                </a:path>
              </a:pathLst>
            </a:custGeom>
            <a:blipFill>
              <a:blip r:embed="rId5"/>
              <a:stretch>
                <a:fillRect/>
              </a:stretch>
            </a:blipFill>
          </p:spPr>
          <p:txBody>
            <a:bodyPr/>
            <a:lstStyle/>
            <a:p>
              <a:endParaRPr lang="en-US"/>
            </a:p>
          </p:txBody>
        </p:sp>
      </p:grpSp>
      <p:sp>
        <p:nvSpPr>
          <p:cNvPr id="5" name="Freeform 5"/>
          <p:cNvSpPr/>
          <p:nvPr/>
        </p:nvSpPr>
        <p:spPr>
          <a:xfrm>
            <a:off x="-535238" y="-753059"/>
            <a:ext cx="7599188" cy="6410951"/>
          </a:xfrm>
          <a:custGeom>
            <a:avLst/>
            <a:gdLst/>
            <a:ahLst/>
            <a:cxnLst/>
            <a:rect l="l" t="t" r="r" b="b"/>
            <a:pathLst>
              <a:path w="7599188" h="6410951">
                <a:moveTo>
                  <a:pt x="0" y="0"/>
                </a:moveTo>
                <a:lnTo>
                  <a:pt x="7599188" y="0"/>
                </a:lnTo>
                <a:lnTo>
                  <a:pt x="7599188" y="6410952"/>
                </a:lnTo>
                <a:lnTo>
                  <a:pt x="0" y="64109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a:off x="-2183391" y="6875895"/>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395187" y="1266587"/>
            <a:ext cx="4992886" cy="1882140"/>
          </a:xfrm>
          <a:prstGeom prst="rect">
            <a:avLst/>
          </a:prstGeom>
        </p:spPr>
        <p:txBody>
          <a:bodyPr lIns="0" tIns="0" rIns="0" bIns="0" rtlCol="0" anchor="t">
            <a:spAutoFit/>
          </a:bodyPr>
          <a:lstStyle/>
          <a:p>
            <a:pPr algn="ctr">
              <a:lnSpc>
                <a:spcPts val="7559"/>
              </a:lnSpc>
            </a:pPr>
            <a:r>
              <a:rPr lang="en-US" sz="5400">
                <a:solidFill>
                  <a:srgbClr val="FFFFFF"/>
                </a:solidFill>
                <a:latin typeface="Permanent Marker"/>
                <a:ea typeface="Permanent Marker"/>
                <a:cs typeface="Permanent Marker"/>
                <a:sym typeface="Permanent Marker"/>
              </a:rPr>
              <a:t>We want to </a:t>
            </a:r>
          </a:p>
          <a:p>
            <a:pPr algn="ctr">
              <a:lnSpc>
                <a:spcPts val="7559"/>
              </a:lnSpc>
            </a:pPr>
            <a:r>
              <a:rPr lang="en-US" sz="5400">
                <a:solidFill>
                  <a:srgbClr val="FFFFFF"/>
                </a:solidFill>
                <a:latin typeface="Permanent Marker"/>
                <a:ea typeface="Permanent Marker"/>
                <a:cs typeface="Permanent Marker"/>
                <a:sym typeface="Permanent Marker"/>
              </a:rPr>
              <a:t>hear from you!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grpSp>
        <p:nvGrpSpPr>
          <p:cNvPr id="7" name="Group 7"/>
          <p:cNvGrpSpPr/>
          <p:nvPr/>
        </p:nvGrpSpPr>
        <p:grpSpPr>
          <a:xfrm>
            <a:off x="3434604" y="3122073"/>
            <a:ext cx="11765158" cy="4686672"/>
            <a:chOff x="0" y="0"/>
            <a:chExt cx="15686877" cy="6248896"/>
          </a:xfrm>
        </p:grpSpPr>
        <p:sp>
          <p:nvSpPr>
            <p:cNvPr id="8" name="TextBox 8"/>
            <p:cNvSpPr txBox="1"/>
            <p:nvPr/>
          </p:nvSpPr>
          <p:spPr>
            <a:xfrm>
              <a:off x="0" y="381000"/>
              <a:ext cx="15686877" cy="4953011"/>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would you rather...</a:t>
              </a:r>
            </a:p>
          </p:txBody>
        </p:sp>
        <p:sp>
          <p:nvSpPr>
            <p:cNvPr id="9" name="TextBox 9"/>
            <p:cNvSpPr txBox="1"/>
            <p:nvPr/>
          </p:nvSpPr>
          <p:spPr>
            <a:xfrm>
              <a:off x="0" y="5572621"/>
              <a:ext cx="15686877" cy="676275"/>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Optional End of Presentation Activity</a:t>
              </a:r>
            </a:p>
          </p:txBody>
        </p:sp>
      </p:grpSp>
      <p:sp>
        <p:nvSpPr>
          <p:cNvPr id="10" name="Freeform 10"/>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641560" y="-5508760"/>
            <a:ext cx="17004881" cy="21304520"/>
          </a:xfrm>
          <a:custGeom>
            <a:avLst/>
            <a:gdLst/>
            <a:ahLst/>
            <a:cxnLst/>
            <a:rect l="l" t="t" r="r" b="b"/>
            <a:pathLst>
              <a:path w="17004881" h="21304520">
                <a:moveTo>
                  <a:pt x="0" y="0"/>
                </a:moveTo>
                <a:lnTo>
                  <a:pt x="17004880" y="0"/>
                </a:lnTo>
                <a:lnTo>
                  <a:pt x="17004880" y="21304520"/>
                </a:lnTo>
                <a:lnTo>
                  <a:pt x="0" y="213045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rot="-579470">
            <a:off x="1023365" y="4332477"/>
            <a:ext cx="2237027" cy="2265865"/>
          </a:xfrm>
          <a:custGeom>
            <a:avLst/>
            <a:gdLst/>
            <a:ahLst/>
            <a:cxnLst/>
            <a:rect l="l" t="t" r="r" b="b"/>
            <a:pathLst>
              <a:path w="2237027" h="2265865">
                <a:moveTo>
                  <a:pt x="0" y="0"/>
                </a:moveTo>
                <a:lnTo>
                  <a:pt x="2237027" y="0"/>
                </a:lnTo>
                <a:lnTo>
                  <a:pt x="2237027" y="2265865"/>
                </a:lnTo>
                <a:lnTo>
                  <a:pt x="0" y="22658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187122" y="-3133588"/>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14452297" y="6545756"/>
            <a:ext cx="3513280" cy="4546598"/>
          </a:xfrm>
          <a:custGeom>
            <a:avLst/>
            <a:gdLst/>
            <a:ahLst/>
            <a:cxnLst/>
            <a:rect l="l" t="t" r="r" b="b"/>
            <a:pathLst>
              <a:path w="3513280" h="4546598">
                <a:moveTo>
                  <a:pt x="0" y="0"/>
                </a:moveTo>
                <a:lnTo>
                  <a:pt x="3513280" y="0"/>
                </a:lnTo>
                <a:lnTo>
                  <a:pt x="3513280" y="4546598"/>
                </a:lnTo>
                <a:lnTo>
                  <a:pt x="0" y="45465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a:off x="3434604" y="3122073"/>
            <a:ext cx="11765158" cy="4686672"/>
            <a:chOff x="0" y="0"/>
            <a:chExt cx="15686877" cy="6248896"/>
          </a:xfrm>
        </p:grpSpPr>
        <p:sp>
          <p:nvSpPr>
            <p:cNvPr id="8" name="TextBox 8"/>
            <p:cNvSpPr txBox="1"/>
            <p:nvPr/>
          </p:nvSpPr>
          <p:spPr>
            <a:xfrm>
              <a:off x="0" y="381000"/>
              <a:ext cx="15686877" cy="4953011"/>
            </a:xfrm>
            <a:prstGeom prst="rect">
              <a:avLst/>
            </a:prstGeom>
          </p:spPr>
          <p:txBody>
            <a:bodyPr lIns="0" tIns="0" rIns="0" bIns="0" rtlCol="0" anchor="t">
              <a:spAutoFit/>
            </a:bodyPr>
            <a:lstStyle/>
            <a:p>
              <a:pPr algn="ctr">
                <a:lnSpc>
                  <a:spcPts val="13500"/>
                </a:lnSpc>
              </a:pPr>
              <a:r>
                <a:rPr lang="en-US" sz="15000">
                  <a:solidFill>
                    <a:srgbClr val="672D89"/>
                  </a:solidFill>
                  <a:latin typeface="Permanent Marker"/>
                  <a:ea typeface="Permanent Marker"/>
                  <a:cs typeface="Permanent Marker"/>
                  <a:sym typeface="Permanent Marker"/>
                </a:rPr>
                <a:t>discover your future</a:t>
              </a:r>
            </a:p>
          </p:txBody>
        </p:sp>
        <p:sp>
          <p:nvSpPr>
            <p:cNvPr id="9" name="TextBox 9"/>
            <p:cNvSpPr txBox="1"/>
            <p:nvPr/>
          </p:nvSpPr>
          <p:spPr>
            <a:xfrm>
              <a:off x="0" y="5572621"/>
              <a:ext cx="15686877" cy="676275"/>
            </a:xfrm>
            <a:prstGeom prst="rect">
              <a:avLst/>
            </a:prstGeom>
          </p:spPr>
          <p:txBody>
            <a:bodyPr lIns="0" tIns="0" rIns="0" bIns="0" rtlCol="0" anchor="t">
              <a:spAutoFit/>
            </a:bodyPr>
            <a:lstStyle/>
            <a:p>
              <a:pPr algn="ctr">
                <a:lnSpc>
                  <a:spcPts val="4200"/>
                </a:lnSpc>
              </a:pPr>
              <a:r>
                <a:rPr lang="en-US" sz="3000" b="1">
                  <a:solidFill>
                    <a:srgbClr val="000000"/>
                  </a:solidFill>
                  <a:latin typeface="DM Sans Bold"/>
                  <a:ea typeface="DM Sans Bold"/>
                  <a:cs typeface="DM Sans Bold"/>
                  <a:sym typeface="DM Sans Bold"/>
                </a:rPr>
                <a:t>Discover a Career with Endless Possibilities</a:t>
              </a:r>
            </a:p>
          </p:txBody>
        </p:sp>
      </p:grpSp>
      <p:sp>
        <p:nvSpPr>
          <p:cNvPr id="10" name="Freeform 10"/>
          <p:cNvSpPr/>
          <p:nvPr/>
        </p:nvSpPr>
        <p:spPr>
          <a:xfrm rot="-1647203">
            <a:off x="-941035" y="-1634269"/>
            <a:ext cx="7454424" cy="3889854"/>
          </a:xfrm>
          <a:custGeom>
            <a:avLst/>
            <a:gdLst/>
            <a:ahLst/>
            <a:cxnLst/>
            <a:rect l="l" t="t" r="r" b="b"/>
            <a:pathLst>
              <a:path w="7454424" h="3889854">
                <a:moveTo>
                  <a:pt x="0" y="0"/>
                </a:moveTo>
                <a:lnTo>
                  <a:pt x="7454424" y="0"/>
                </a:lnTo>
                <a:lnTo>
                  <a:pt x="7454424" y="3889854"/>
                </a:lnTo>
                <a:lnTo>
                  <a:pt x="0" y="388985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2" name="Picture 11" descr="A black background with white text&#10;&#10;Description automatically generated">
            <a:extLst>
              <a:ext uri="{FF2B5EF4-FFF2-40B4-BE49-F238E27FC236}">
                <a16:creationId xmlns:a16="http://schemas.microsoft.com/office/drawing/2014/main" id="{DF76CC65-9F2D-BAA1-8AF9-C289F0C3560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282007" y="8707594"/>
            <a:ext cx="3723986" cy="13127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871719" y="4200038"/>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345976" y="4200038"/>
            <a:ext cx="4303059" cy="4114800"/>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3859485" y="1188593"/>
            <a:ext cx="10569029"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Work in a cube or travel for your job?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4920993" y="4200038"/>
            <a:ext cx="1903095" cy="4114800"/>
          </a:xfrm>
          <a:custGeom>
            <a:avLst/>
            <a:gdLst/>
            <a:ahLst/>
            <a:cxnLst/>
            <a:rect l="l" t="t" r="r" b="b"/>
            <a:pathLst>
              <a:path w="1903095" h="4114800">
                <a:moveTo>
                  <a:pt x="0" y="0"/>
                </a:moveTo>
                <a:lnTo>
                  <a:pt x="1903095" y="0"/>
                </a:lnTo>
                <a:lnTo>
                  <a:pt x="190309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32688" y="4200038"/>
            <a:ext cx="3929634" cy="41148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4148063" y="1188593"/>
            <a:ext cx="9991874"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Work by yourself or work in a team?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748773" y="4200038"/>
            <a:ext cx="4247535" cy="4114800"/>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702424" y="4200038"/>
            <a:ext cx="3590163" cy="4114800"/>
          </a:xfrm>
          <a:custGeom>
            <a:avLst/>
            <a:gdLst/>
            <a:ahLst/>
            <a:cxnLst/>
            <a:rect l="l" t="t" r="r" b="b"/>
            <a:pathLst>
              <a:path w="3590163" h="4114800">
                <a:moveTo>
                  <a:pt x="0" y="0"/>
                </a:moveTo>
                <a:lnTo>
                  <a:pt x="3590163" y="0"/>
                </a:lnTo>
                <a:lnTo>
                  <a:pt x="3590163"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3498503" y="1188593"/>
            <a:ext cx="11290995"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investigate fraud or help save our planet?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4596459" y="4200038"/>
            <a:ext cx="2083117" cy="4114800"/>
          </a:xfrm>
          <a:custGeom>
            <a:avLst/>
            <a:gdLst/>
            <a:ahLst/>
            <a:cxnLst/>
            <a:rect l="l" t="t" r="r" b="b"/>
            <a:pathLst>
              <a:path w="2083117" h="4114800">
                <a:moveTo>
                  <a:pt x="0" y="0"/>
                </a:moveTo>
                <a:lnTo>
                  <a:pt x="2083117" y="0"/>
                </a:lnTo>
                <a:lnTo>
                  <a:pt x="208311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1329931" y="4200038"/>
            <a:ext cx="2335149" cy="4114800"/>
          </a:xfrm>
          <a:custGeom>
            <a:avLst/>
            <a:gdLst/>
            <a:ahLst/>
            <a:cxnLst/>
            <a:rect l="l" t="t" r="r" b="b"/>
            <a:pathLst>
              <a:path w="2335149" h="4114800">
                <a:moveTo>
                  <a:pt x="0" y="0"/>
                </a:moveTo>
                <a:lnTo>
                  <a:pt x="2335149" y="0"/>
                </a:lnTo>
                <a:lnTo>
                  <a:pt x="233514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4774704" y="1188593"/>
            <a:ext cx="8738592" cy="721995"/>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Permanent Marker"/>
                <a:ea typeface="Permanent Marker"/>
                <a:cs typeface="Permanent Marker"/>
                <a:sym typeface="Permanent Marker"/>
              </a:rPr>
              <a:t>track the money or tell a story?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rot="2564050">
            <a:off x="-960732" y="8025835"/>
            <a:ext cx="3667002" cy="1266783"/>
          </a:xfrm>
          <a:custGeom>
            <a:avLst/>
            <a:gdLst/>
            <a:ahLst/>
            <a:cxnLst/>
            <a:rect l="l" t="t" r="r" b="b"/>
            <a:pathLst>
              <a:path w="3667002" h="1266783">
                <a:moveTo>
                  <a:pt x="0" y="0"/>
                </a:moveTo>
                <a:lnTo>
                  <a:pt x="3667002" y="0"/>
                </a:lnTo>
                <a:lnTo>
                  <a:pt x="3667002" y="1266783"/>
                </a:lnTo>
                <a:lnTo>
                  <a:pt x="0" y="12667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356261" y="3084521"/>
            <a:ext cx="5032560" cy="6345834"/>
            <a:chOff x="0" y="0"/>
            <a:chExt cx="1325448" cy="1671331"/>
          </a:xfrm>
        </p:grpSpPr>
        <p:sp>
          <p:nvSpPr>
            <p:cNvPr id="4" name="Freeform 4"/>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5" name="TextBox 5"/>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9981226" y="3084521"/>
            <a:ext cx="5032560" cy="6345834"/>
            <a:chOff x="0" y="0"/>
            <a:chExt cx="1325448" cy="1671331"/>
          </a:xfrm>
        </p:grpSpPr>
        <p:sp>
          <p:nvSpPr>
            <p:cNvPr id="7" name="Freeform 7"/>
            <p:cNvSpPr/>
            <p:nvPr/>
          </p:nvSpPr>
          <p:spPr>
            <a:xfrm>
              <a:off x="0" y="0"/>
              <a:ext cx="1325448" cy="1671331"/>
            </a:xfrm>
            <a:custGeom>
              <a:avLst/>
              <a:gdLst/>
              <a:ahLst/>
              <a:cxnLst/>
              <a:rect l="l" t="t" r="r" b="b"/>
              <a:pathLst>
                <a:path w="1325448" h="1671331">
                  <a:moveTo>
                    <a:pt x="78457" y="0"/>
                  </a:moveTo>
                  <a:lnTo>
                    <a:pt x="1246991" y="0"/>
                  </a:lnTo>
                  <a:cubicBezTo>
                    <a:pt x="1267799" y="0"/>
                    <a:pt x="1287755" y="8266"/>
                    <a:pt x="1302468" y="22979"/>
                  </a:cubicBezTo>
                  <a:cubicBezTo>
                    <a:pt x="1317182" y="37693"/>
                    <a:pt x="1325448" y="57649"/>
                    <a:pt x="1325448" y="78457"/>
                  </a:cubicBezTo>
                  <a:lnTo>
                    <a:pt x="1325448" y="1592874"/>
                  </a:lnTo>
                  <a:cubicBezTo>
                    <a:pt x="1325448" y="1613682"/>
                    <a:pt x="1317182" y="1633638"/>
                    <a:pt x="1302468" y="1648351"/>
                  </a:cubicBezTo>
                  <a:cubicBezTo>
                    <a:pt x="1287755" y="1663065"/>
                    <a:pt x="1267799" y="1671331"/>
                    <a:pt x="1246991" y="1671331"/>
                  </a:cubicBezTo>
                  <a:lnTo>
                    <a:pt x="78457" y="1671331"/>
                  </a:lnTo>
                  <a:cubicBezTo>
                    <a:pt x="57649" y="1671331"/>
                    <a:pt x="37693" y="1663065"/>
                    <a:pt x="22979" y="1648351"/>
                  </a:cubicBezTo>
                  <a:cubicBezTo>
                    <a:pt x="8266" y="1633638"/>
                    <a:pt x="0" y="1613682"/>
                    <a:pt x="0" y="1592874"/>
                  </a:cubicBezTo>
                  <a:lnTo>
                    <a:pt x="0" y="78457"/>
                  </a:lnTo>
                  <a:cubicBezTo>
                    <a:pt x="0" y="57649"/>
                    <a:pt x="8266" y="37693"/>
                    <a:pt x="22979" y="22979"/>
                  </a:cubicBezTo>
                  <a:cubicBezTo>
                    <a:pt x="37693" y="8266"/>
                    <a:pt x="57649" y="0"/>
                    <a:pt x="78457" y="0"/>
                  </a:cubicBezTo>
                  <a:close/>
                </a:path>
              </a:pathLst>
            </a:custGeom>
            <a:solidFill>
              <a:srgbClr val="3A5DAE"/>
            </a:solidFill>
          </p:spPr>
          <p:txBody>
            <a:bodyPr/>
            <a:lstStyle/>
            <a:p>
              <a:endParaRPr lang="en-US"/>
            </a:p>
          </p:txBody>
        </p:sp>
        <p:sp>
          <p:nvSpPr>
            <p:cNvPr id="8" name="TextBox 8"/>
            <p:cNvSpPr txBox="1"/>
            <p:nvPr/>
          </p:nvSpPr>
          <p:spPr>
            <a:xfrm>
              <a:off x="0" y="-47625"/>
              <a:ext cx="1325448" cy="1718956"/>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3815141" y="420003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08910" y="4549731"/>
            <a:ext cx="3977191" cy="3415413"/>
          </a:xfrm>
          <a:custGeom>
            <a:avLst/>
            <a:gdLst/>
            <a:ahLst/>
            <a:cxnLst/>
            <a:rect l="l" t="t" r="r" b="b"/>
            <a:pathLst>
              <a:path w="3977191" h="3415413">
                <a:moveTo>
                  <a:pt x="0" y="0"/>
                </a:moveTo>
                <a:lnTo>
                  <a:pt x="3977191" y="0"/>
                </a:lnTo>
                <a:lnTo>
                  <a:pt x="3977191" y="3415413"/>
                </a:lnTo>
                <a:lnTo>
                  <a:pt x="0" y="341541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2895600" y="1188593"/>
            <a:ext cx="12880628" cy="711220"/>
          </a:xfrm>
          <a:prstGeom prst="rect">
            <a:avLst/>
          </a:prstGeom>
        </p:spPr>
        <p:txBody>
          <a:bodyPr wrap="square" lIns="0" tIns="0" rIns="0" bIns="0" rtlCol="0" anchor="t">
            <a:spAutoFit/>
          </a:bodyPr>
          <a:lstStyle/>
          <a:p>
            <a:pPr algn="ctr">
              <a:lnSpc>
                <a:spcPts val="5880"/>
              </a:lnSpc>
              <a:spcBef>
                <a:spcPct val="0"/>
              </a:spcBef>
            </a:pPr>
            <a:r>
              <a:rPr lang="en-US" sz="4200" dirty="0">
                <a:solidFill>
                  <a:srgbClr val="000000"/>
                </a:solidFill>
                <a:latin typeface="Permanent Marker"/>
                <a:ea typeface="Permanent Marker"/>
                <a:cs typeface="Permanent Marker"/>
                <a:sym typeface="Permanent Marker"/>
              </a:rPr>
              <a:t>work for a company or own your own business?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28305"/>
            <a:ext cx="5439970" cy="724276"/>
            <a:chOff x="0" y="0"/>
            <a:chExt cx="7253293" cy="965701"/>
          </a:xfrm>
        </p:grpSpPr>
        <p:sp>
          <p:nvSpPr>
            <p:cNvPr id="3" name="AutoShape 3"/>
            <p:cNvSpPr/>
            <p:nvPr/>
          </p:nvSpPr>
          <p:spPr>
            <a:xfrm>
              <a:off x="0" y="0"/>
              <a:ext cx="7253293" cy="965701"/>
            </a:xfrm>
            <a:prstGeom prst="rect">
              <a:avLst/>
            </a:prstGeom>
            <a:solidFill>
              <a:srgbClr val="FFFFFF"/>
            </a:solidFill>
          </p:spPr>
          <p:txBody>
            <a:bodyPr/>
            <a:lstStyle/>
            <a:p>
              <a:endParaRPr lang="en-US"/>
            </a:p>
          </p:txBody>
        </p:sp>
        <p:sp>
          <p:nvSpPr>
            <p:cNvPr id="4" name="TextBox 4"/>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Keep track of the money</a:t>
              </a:r>
            </a:p>
          </p:txBody>
        </p:sp>
      </p:grpSp>
      <p:grpSp>
        <p:nvGrpSpPr>
          <p:cNvPr id="5" name="Group 5"/>
          <p:cNvGrpSpPr/>
          <p:nvPr/>
        </p:nvGrpSpPr>
        <p:grpSpPr>
          <a:xfrm>
            <a:off x="1028700" y="9112936"/>
            <a:ext cx="5439970" cy="724276"/>
            <a:chOff x="0" y="0"/>
            <a:chExt cx="7253293" cy="965701"/>
          </a:xfrm>
        </p:grpSpPr>
        <p:sp>
          <p:nvSpPr>
            <p:cNvPr id="6" name="AutoShape 6"/>
            <p:cNvSpPr/>
            <p:nvPr/>
          </p:nvSpPr>
          <p:spPr>
            <a:xfrm>
              <a:off x="0" y="0"/>
              <a:ext cx="7253293" cy="965701"/>
            </a:xfrm>
            <a:prstGeom prst="rect">
              <a:avLst/>
            </a:prstGeom>
            <a:solidFill>
              <a:srgbClr val="FFA300"/>
            </a:solidFill>
          </p:spPr>
          <p:txBody>
            <a:bodyPr/>
            <a:lstStyle/>
            <a:p>
              <a:endParaRPr lang="en-US"/>
            </a:p>
          </p:txBody>
        </p:sp>
        <p:sp>
          <p:nvSpPr>
            <p:cNvPr id="7" name="TextBox 7"/>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for a company</a:t>
              </a:r>
            </a:p>
          </p:txBody>
        </p:sp>
      </p:grpSp>
      <p:grpSp>
        <p:nvGrpSpPr>
          <p:cNvPr id="8" name="Group 8"/>
          <p:cNvGrpSpPr/>
          <p:nvPr/>
        </p:nvGrpSpPr>
        <p:grpSpPr>
          <a:xfrm>
            <a:off x="7710047" y="7928305"/>
            <a:ext cx="5439970" cy="724276"/>
            <a:chOff x="0" y="0"/>
            <a:chExt cx="7253293" cy="965701"/>
          </a:xfrm>
        </p:grpSpPr>
        <p:sp>
          <p:nvSpPr>
            <p:cNvPr id="9" name="AutoShape 9"/>
            <p:cNvSpPr/>
            <p:nvPr/>
          </p:nvSpPr>
          <p:spPr>
            <a:xfrm>
              <a:off x="0" y="0"/>
              <a:ext cx="7253293" cy="965701"/>
            </a:xfrm>
            <a:prstGeom prst="rect">
              <a:avLst/>
            </a:prstGeom>
            <a:solidFill>
              <a:srgbClr val="EB04A3"/>
            </a:solidFill>
          </p:spPr>
          <p:txBody>
            <a:bodyPr/>
            <a:lstStyle/>
            <a:p>
              <a:endParaRPr lang="en-US"/>
            </a:p>
          </p:txBody>
        </p:sp>
        <p:sp>
          <p:nvSpPr>
            <p:cNvPr id="10" name="TextBox 10"/>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Use finances to tell a story</a:t>
              </a:r>
            </a:p>
          </p:txBody>
        </p:sp>
      </p:grpSp>
      <p:grpSp>
        <p:nvGrpSpPr>
          <p:cNvPr id="11" name="Group 11"/>
          <p:cNvGrpSpPr/>
          <p:nvPr/>
        </p:nvGrpSpPr>
        <p:grpSpPr>
          <a:xfrm>
            <a:off x="7710047" y="9112936"/>
            <a:ext cx="5439970" cy="724276"/>
            <a:chOff x="0" y="0"/>
            <a:chExt cx="7253293" cy="965701"/>
          </a:xfrm>
        </p:grpSpPr>
        <p:sp>
          <p:nvSpPr>
            <p:cNvPr id="12" name="AutoShape 12"/>
            <p:cNvSpPr/>
            <p:nvPr/>
          </p:nvSpPr>
          <p:spPr>
            <a:xfrm>
              <a:off x="0" y="0"/>
              <a:ext cx="7253293" cy="965701"/>
            </a:xfrm>
            <a:prstGeom prst="rect">
              <a:avLst/>
            </a:prstGeom>
            <a:solidFill>
              <a:srgbClr val="D2FFE5"/>
            </a:solidFill>
          </p:spPr>
          <p:txBody>
            <a:bodyPr/>
            <a:lstStyle/>
            <a:p>
              <a:endParaRPr lang="en-US"/>
            </a:p>
          </p:txBody>
        </p:sp>
        <p:sp>
          <p:nvSpPr>
            <p:cNvPr id="13" name="TextBox 13"/>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Be your own boss</a:t>
              </a:r>
            </a:p>
          </p:txBody>
        </p:sp>
      </p:grpSp>
      <p:sp>
        <p:nvSpPr>
          <p:cNvPr id="14" name="Freeform 14"/>
          <p:cNvSpPr/>
          <p:nvPr/>
        </p:nvSpPr>
        <p:spPr>
          <a:xfrm>
            <a:off x="5802359" y="7594749"/>
            <a:ext cx="959348" cy="1083453"/>
          </a:xfrm>
          <a:custGeom>
            <a:avLst/>
            <a:gdLst/>
            <a:ahLst/>
            <a:cxnLst/>
            <a:rect l="l" t="t" r="r" b="b"/>
            <a:pathLst>
              <a:path w="959348" h="1083453">
                <a:moveTo>
                  <a:pt x="0" y="0"/>
                </a:moveTo>
                <a:lnTo>
                  <a:pt x="959348" y="0"/>
                </a:lnTo>
                <a:lnTo>
                  <a:pt x="959348" y="1083452"/>
                </a:lnTo>
                <a:lnTo>
                  <a:pt x="0" y="108345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028700" y="1162050"/>
            <a:ext cx="13833263" cy="2381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in accounting, there’s something for everyone!</a:t>
            </a:r>
          </a:p>
        </p:txBody>
      </p:sp>
      <p:sp>
        <p:nvSpPr>
          <p:cNvPr id="16" name="Freeform 16"/>
          <p:cNvSpPr/>
          <p:nvPr/>
        </p:nvSpPr>
        <p:spPr>
          <a:xfrm>
            <a:off x="5802359" y="875376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7" name="Freeform 17"/>
          <p:cNvSpPr/>
          <p:nvPr/>
        </p:nvSpPr>
        <p:spPr>
          <a:xfrm>
            <a:off x="12527738" y="7594572"/>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8" name="Freeform 18"/>
          <p:cNvSpPr/>
          <p:nvPr/>
        </p:nvSpPr>
        <p:spPr>
          <a:xfrm>
            <a:off x="12527738" y="8727257"/>
            <a:ext cx="959348" cy="1083453"/>
          </a:xfrm>
          <a:custGeom>
            <a:avLst/>
            <a:gdLst/>
            <a:ahLst/>
            <a:cxnLst/>
            <a:rect l="l" t="t" r="r" b="b"/>
            <a:pathLst>
              <a:path w="959348" h="1083453">
                <a:moveTo>
                  <a:pt x="0" y="0"/>
                </a:moveTo>
                <a:lnTo>
                  <a:pt x="959349" y="0"/>
                </a:lnTo>
                <a:lnTo>
                  <a:pt x="959349" y="1083452"/>
                </a:lnTo>
                <a:lnTo>
                  <a:pt x="0" y="108345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19" name="Group 19"/>
          <p:cNvGrpSpPr/>
          <p:nvPr/>
        </p:nvGrpSpPr>
        <p:grpSpPr>
          <a:xfrm>
            <a:off x="1028700" y="5609641"/>
            <a:ext cx="5439970" cy="724276"/>
            <a:chOff x="0" y="0"/>
            <a:chExt cx="7253293" cy="965701"/>
          </a:xfrm>
        </p:grpSpPr>
        <p:sp>
          <p:nvSpPr>
            <p:cNvPr id="20" name="AutoShape 20"/>
            <p:cNvSpPr/>
            <p:nvPr/>
          </p:nvSpPr>
          <p:spPr>
            <a:xfrm>
              <a:off x="0" y="0"/>
              <a:ext cx="7253293" cy="965701"/>
            </a:xfrm>
            <a:prstGeom prst="rect">
              <a:avLst/>
            </a:prstGeom>
            <a:solidFill>
              <a:srgbClr val="FFFFFF"/>
            </a:solidFill>
          </p:spPr>
          <p:txBody>
            <a:bodyPr/>
            <a:lstStyle/>
            <a:p>
              <a:endParaRPr lang="en-US"/>
            </a:p>
          </p:txBody>
        </p:sp>
        <p:sp>
          <p:nvSpPr>
            <p:cNvPr id="21" name="TextBox 21"/>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in a team</a:t>
              </a:r>
            </a:p>
          </p:txBody>
        </p:sp>
      </p:grpSp>
      <p:grpSp>
        <p:nvGrpSpPr>
          <p:cNvPr id="22" name="Group 22"/>
          <p:cNvGrpSpPr/>
          <p:nvPr/>
        </p:nvGrpSpPr>
        <p:grpSpPr>
          <a:xfrm>
            <a:off x="1028700" y="6794273"/>
            <a:ext cx="5439970" cy="724276"/>
            <a:chOff x="0" y="0"/>
            <a:chExt cx="7253293" cy="965701"/>
          </a:xfrm>
        </p:grpSpPr>
        <p:sp>
          <p:nvSpPr>
            <p:cNvPr id="23" name="AutoShape 23"/>
            <p:cNvSpPr/>
            <p:nvPr/>
          </p:nvSpPr>
          <p:spPr>
            <a:xfrm>
              <a:off x="0" y="0"/>
              <a:ext cx="7253293" cy="965701"/>
            </a:xfrm>
            <a:prstGeom prst="rect">
              <a:avLst/>
            </a:prstGeom>
            <a:solidFill>
              <a:srgbClr val="FFA300"/>
            </a:solidFill>
          </p:spPr>
          <p:txBody>
            <a:bodyPr/>
            <a:lstStyle/>
            <a:p>
              <a:endParaRPr lang="en-US"/>
            </a:p>
          </p:txBody>
        </p:sp>
        <p:sp>
          <p:nvSpPr>
            <p:cNvPr id="24" name="TextBox 24"/>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Investigate fraud</a:t>
              </a:r>
            </a:p>
          </p:txBody>
        </p:sp>
      </p:grpSp>
      <p:grpSp>
        <p:nvGrpSpPr>
          <p:cNvPr id="25" name="Group 25"/>
          <p:cNvGrpSpPr/>
          <p:nvPr/>
        </p:nvGrpSpPr>
        <p:grpSpPr>
          <a:xfrm>
            <a:off x="7710047" y="5609641"/>
            <a:ext cx="5439970" cy="724276"/>
            <a:chOff x="0" y="0"/>
            <a:chExt cx="7253293" cy="965701"/>
          </a:xfrm>
        </p:grpSpPr>
        <p:sp>
          <p:nvSpPr>
            <p:cNvPr id="26" name="AutoShape 26"/>
            <p:cNvSpPr/>
            <p:nvPr/>
          </p:nvSpPr>
          <p:spPr>
            <a:xfrm>
              <a:off x="0" y="0"/>
              <a:ext cx="7253293" cy="965701"/>
            </a:xfrm>
            <a:prstGeom prst="rect">
              <a:avLst/>
            </a:prstGeom>
            <a:solidFill>
              <a:srgbClr val="EB04A3"/>
            </a:solidFill>
          </p:spPr>
          <p:txBody>
            <a:bodyPr/>
            <a:lstStyle/>
            <a:p>
              <a:endParaRPr lang="en-US"/>
            </a:p>
          </p:txBody>
        </p:sp>
        <p:sp>
          <p:nvSpPr>
            <p:cNvPr id="27" name="TextBox 27"/>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Work by yourself</a:t>
              </a:r>
            </a:p>
          </p:txBody>
        </p:sp>
      </p:grpSp>
      <p:grpSp>
        <p:nvGrpSpPr>
          <p:cNvPr id="28" name="Group 28"/>
          <p:cNvGrpSpPr/>
          <p:nvPr/>
        </p:nvGrpSpPr>
        <p:grpSpPr>
          <a:xfrm>
            <a:off x="7710047" y="6794273"/>
            <a:ext cx="5439970" cy="724276"/>
            <a:chOff x="0" y="0"/>
            <a:chExt cx="7253293" cy="965701"/>
          </a:xfrm>
        </p:grpSpPr>
        <p:sp>
          <p:nvSpPr>
            <p:cNvPr id="29" name="AutoShape 29"/>
            <p:cNvSpPr/>
            <p:nvPr/>
          </p:nvSpPr>
          <p:spPr>
            <a:xfrm>
              <a:off x="0" y="0"/>
              <a:ext cx="7253293" cy="965701"/>
            </a:xfrm>
            <a:prstGeom prst="rect">
              <a:avLst/>
            </a:prstGeom>
            <a:solidFill>
              <a:srgbClr val="D2FFE5"/>
            </a:solidFill>
          </p:spPr>
          <p:txBody>
            <a:bodyPr/>
            <a:lstStyle/>
            <a:p>
              <a:endParaRPr lang="en-US"/>
            </a:p>
          </p:txBody>
        </p:sp>
        <p:sp>
          <p:nvSpPr>
            <p:cNvPr id="30" name="TextBox 30"/>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Protect the environment</a:t>
              </a:r>
            </a:p>
          </p:txBody>
        </p:sp>
      </p:grpSp>
      <p:sp>
        <p:nvSpPr>
          <p:cNvPr id="31" name="Freeform 31"/>
          <p:cNvSpPr/>
          <p:nvPr/>
        </p:nvSpPr>
        <p:spPr>
          <a:xfrm>
            <a:off x="5802359" y="5275908"/>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2" name="Freeform 32"/>
          <p:cNvSpPr/>
          <p:nvPr/>
        </p:nvSpPr>
        <p:spPr>
          <a:xfrm>
            <a:off x="5802359" y="6408593"/>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3" name="Freeform 33"/>
          <p:cNvSpPr/>
          <p:nvPr/>
        </p:nvSpPr>
        <p:spPr>
          <a:xfrm>
            <a:off x="12527738" y="5275908"/>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4" name="Freeform 34"/>
          <p:cNvSpPr/>
          <p:nvPr/>
        </p:nvSpPr>
        <p:spPr>
          <a:xfrm>
            <a:off x="12527738" y="6408593"/>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5" name="Freeform 35"/>
          <p:cNvSpPr/>
          <p:nvPr/>
        </p:nvSpPr>
        <p:spPr>
          <a:xfrm>
            <a:off x="15121187" y="275641"/>
            <a:ext cx="9746512" cy="5334000"/>
          </a:xfrm>
          <a:custGeom>
            <a:avLst/>
            <a:gdLst/>
            <a:ahLst/>
            <a:cxnLst/>
            <a:rect l="l" t="t" r="r" b="b"/>
            <a:pathLst>
              <a:path w="9746512" h="5334000">
                <a:moveTo>
                  <a:pt x="0" y="0"/>
                </a:moveTo>
                <a:lnTo>
                  <a:pt x="9746511" y="0"/>
                </a:lnTo>
                <a:lnTo>
                  <a:pt x="9746511" y="5334000"/>
                </a:lnTo>
                <a:lnTo>
                  <a:pt x="0" y="53340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36" name="Group 36"/>
          <p:cNvGrpSpPr/>
          <p:nvPr/>
        </p:nvGrpSpPr>
        <p:grpSpPr>
          <a:xfrm>
            <a:off x="1028700" y="4421413"/>
            <a:ext cx="5439970" cy="724276"/>
            <a:chOff x="0" y="0"/>
            <a:chExt cx="7253293" cy="965701"/>
          </a:xfrm>
        </p:grpSpPr>
        <p:sp>
          <p:nvSpPr>
            <p:cNvPr id="37" name="AutoShape 37"/>
            <p:cNvSpPr/>
            <p:nvPr/>
          </p:nvSpPr>
          <p:spPr>
            <a:xfrm>
              <a:off x="0" y="0"/>
              <a:ext cx="7253293" cy="965701"/>
            </a:xfrm>
            <a:prstGeom prst="rect">
              <a:avLst/>
            </a:prstGeom>
            <a:solidFill>
              <a:srgbClr val="FFA300"/>
            </a:solidFill>
          </p:spPr>
          <p:txBody>
            <a:bodyPr/>
            <a:lstStyle/>
            <a:p>
              <a:endParaRPr lang="en-US"/>
            </a:p>
          </p:txBody>
        </p:sp>
        <p:sp>
          <p:nvSpPr>
            <p:cNvPr id="38" name="TextBox 38"/>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FFFFFF"/>
                  </a:solidFill>
                  <a:latin typeface="DM Sans"/>
                  <a:ea typeface="DM Sans"/>
                  <a:cs typeface="DM Sans"/>
                  <a:sym typeface="DM Sans"/>
                </a:rPr>
                <a:t>Travel for your job</a:t>
              </a:r>
            </a:p>
          </p:txBody>
        </p:sp>
      </p:grpSp>
      <p:grpSp>
        <p:nvGrpSpPr>
          <p:cNvPr id="39" name="Group 39"/>
          <p:cNvGrpSpPr/>
          <p:nvPr/>
        </p:nvGrpSpPr>
        <p:grpSpPr>
          <a:xfrm>
            <a:off x="7710047" y="4421413"/>
            <a:ext cx="5439970" cy="724276"/>
            <a:chOff x="0" y="0"/>
            <a:chExt cx="7253293" cy="965701"/>
          </a:xfrm>
        </p:grpSpPr>
        <p:sp>
          <p:nvSpPr>
            <p:cNvPr id="40" name="AutoShape 40"/>
            <p:cNvSpPr/>
            <p:nvPr/>
          </p:nvSpPr>
          <p:spPr>
            <a:xfrm>
              <a:off x="0" y="0"/>
              <a:ext cx="7253293" cy="965701"/>
            </a:xfrm>
            <a:prstGeom prst="rect">
              <a:avLst/>
            </a:prstGeom>
            <a:solidFill>
              <a:srgbClr val="D2FFE5"/>
            </a:solidFill>
          </p:spPr>
          <p:txBody>
            <a:bodyPr/>
            <a:lstStyle/>
            <a:p>
              <a:endParaRPr lang="en-US"/>
            </a:p>
          </p:txBody>
        </p:sp>
        <p:sp>
          <p:nvSpPr>
            <p:cNvPr id="41" name="TextBox 41"/>
            <p:cNvSpPr txBox="1"/>
            <p:nvPr/>
          </p:nvSpPr>
          <p:spPr>
            <a:xfrm>
              <a:off x="552429" y="174452"/>
              <a:ext cx="6148435" cy="569172"/>
            </a:xfrm>
            <a:prstGeom prst="rect">
              <a:avLst/>
            </a:prstGeom>
          </p:spPr>
          <p:txBody>
            <a:bodyPr lIns="0" tIns="0" rIns="0" bIns="0" rtlCol="0" anchor="t">
              <a:spAutoFit/>
            </a:bodyPr>
            <a:lstStyle/>
            <a:p>
              <a:pPr algn="l">
                <a:lnSpc>
                  <a:spcPts val="3640"/>
                </a:lnSpc>
              </a:pPr>
              <a:r>
                <a:rPr lang="en-US" sz="2600">
                  <a:solidFill>
                    <a:srgbClr val="3A5DAE"/>
                  </a:solidFill>
                  <a:latin typeface="DM Sans"/>
                  <a:ea typeface="DM Sans"/>
                  <a:cs typeface="DM Sans"/>
                  <a:sym typeface="DM Sans"/>
                </a:rPr>
                <a:t>Work at a desk</a:t>
              </a:r>
            </a:p>
          </p:txBody>
        </p:sp>
      </p:grpSp>
      <p:sp>
        <p:nvSpPr>
          <p:cNvPr id="42" name="Freeform 42"/>
          <p:cNvSpPr/>
          <p:nvPr/>
        </p:nvSpPr>
        <p:spPr>
          <a:xfrm>
            <a:off x="5802359" y="4087680"/>
            <a:ext cx="959348" cy="1083453"/>
          </a:xfrm>
          <a:custGeom>
            <a:avLst/>
            <a:gdLst/>
            <a:ahLst/>
            <a:cxnLst/>
            <a:rect l="l" t="t" r="r" b="b"/>
            <a:pathLst>
              <a:path w="959348" h="1083453">
                <a:moveTo>
                  <a:pt x="0" y="0"/>
                </a:moveTo>
                <a:lnTo>
                  <a:pt x="959348" y="0"/>
                </a:lnTo>
                <a:lnTo>
                  <a:pt x="959348"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3" name="Freeform 43"/>
          <p:cNvSpPr/>
          <p:nvPr/>
        </p:nvSpPr>
        <p:spPr>
          <a:xfrm>
            <a:off x="12527738" y="4035734"/>
            <a:ext cx="959348" cy="1083453"/>
          </a:xfrm>
          <a:custGeom>
            <a:avLst/>
            <a:gdLst/>
            <a:ahLst/>
            <a:cxnLst/>
            <a:rect l="l" t="t" r="r" b="b"/>
            <a:pathLst>
              <a:path w="959348" h="1083453">
                <a:moveTo>
                  <a:pt x="0" y="0"/>
                </a:moveTo>
                <a:lnTo>
                  <a:pt x="959349" y="0"/>
                </a:lnTo>
                <a:lnTo>
                  <a:pt x="959349" y="1083453"/>
                </a:lnTo>
                <a:lnTo>
                  <a:pt x="0" y="10834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Freeform 2"/>
          <p:cNvSpPr/>
          <p:nvPr/>
        </p:nvSpPr>
        <p:spPr>
          <a:xfrm flipV="1">
            <a:off x="12651965" y="6875895"/>
            <a:ext cx="6860329" cy="4764810"/>
          </a:xfrm>
          <a:custGeom>
            <a:avLst/>
            <a:gdLst/>
            <a:ahLst/>
            <a:cxnLst/>
            <a:rect l="l" t="t" r="r" b="b"/>
            <a:pathLst>
              <a:path w="6860329" h="4764810">
                <a:moveTo>
                  <a:pt x="0" y="4764810"/>
                </a:moveTo>
                <a:lnTo>
                  <a:pt x="6860328" y="4764810"/>
                </a:lnTo>
                <a:lnTo>
                  <a:pt x="6860328" y="0"/>
                </a:lnTo>
                <a:lnTo>
                  <a:pt x="0" y="0"/>
                </a:lnTo>
                <a:lnTo>
                  <a:pt x="0" y="476481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a:off x="-941572" y="8330426"/>
            <a:ext cx="5957100" cy="2761928"/>
          </a:xfrm>
          <a:custGeom>
            <a:avLst/>
            <a:gdLst/>
            <a:ahLst/>
            <a:cxnLst/>
            <a:rect l="l" t="t" r="r" b="b"/>
            <a:pathLst>
              <a:path w="5957100" h="2761928">
                <a:moveTo>
                  <a:pt x="0" y="0"/>
                </a:moveTo>
                <a:lnTo>
                  <a:pt x="5957101" y="0"/>
                </a:lnTo>
                <a:lnTo>
                  <a:pt x="5957101" y="2761928"/>
                </a:lnTo>
                <a:lnTo>
                  <a:pt x="0" y="276192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2655161" y="1028700"/>
            <a:ext cx="12977678" cy="7527053"/>
            <a:chOff x="0" y="0"/>
            <a:chExt cx="17303571" cy="10036071"/>
          </a:xfrm>
        </p:grpSpPr>
        <p:sp>
          <p:nvSpPr>
            <p:cNvPr id="5" name="Freeform 5"/>
            <p:cNvSpPr/>
            <p:nvPr/>
          </p:nvSpPr>
          <p:spPr>
            <a:xfrm>
              <a:off x="0" y="0"/>
              <a:ext cx="17303571" cy="10036071"/>
            </a:xfrm>
            <a:custGeom>
              <a:avLst/>
              <a:gdLst/>
              <a:ahLst/>
              <a:cxnLst/>
              <a:rect l="l" t="t" r="r" b="b"/>
              <a:pathLst>
                <a:path w="17303571" h="10036071">
                  <a:moveTo>
                    <a:pt x="0" y="0"/>
                  </a:moveTo>
                  <a:lnTo>
                    <a:pt x="17303571" y="0"/>
                  </a:lnTo>
                  <a:lnTo>
                    <a:pt x="17303571" y="10036071"/>
                  </a:lnTo>
                  <a:lnTo>
                    <a:pt x="0" y="1003607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6" name="Freeform 6"/>
            <p:cNvSpPr/>
            <p:nvPr/>
          </p:nvSpPr>
          <p:spPr>
            <a:xfrm>
              <a:off x="4118271" y="3098156"/>
              <a:ext cx="9067029" cy="2753080"/>
            </a:xfrm>
            <a:custGeom>
              <a:avLst/>
              <a:gdLst/>
              <a:ahLst/>
              <a:cxnLst/>
              <a:rect l="l" t="t" r="r" b="b"/>
              <a:pathLst>
                <a:path w="9067029" h="2753080">
                  <a:moveTo>
                    <a:pt x="0" y="0"/>
                  </a:moveTo>
                  <a:lnTo>
                    <a:pt x="9067029" y="0"/>
                  </a:lnTo>
                  <a:lnTo>
                    <a:pt x="9067029" y="2753080"/>
                  </a:lnTo>
                  <a:lnTo>
                    <a:pt x="0" y="275308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5381448" y="3566355"/>
              <a:ext cx="6540675" cy="1654756"/>
            </a:xfrm>
            <a:prstGeom prst="rect">
              <a:avLst/>
            </a:prstGeom>
          </p:spPr>
          <p:txBody>
            <a:bodyPr lIns="0" tIns="0" rIns="0" bIns="0" rtlCol="0" anchor="t">
              <a:spAutoFit/>
            </a:bodyPr>
            <a:lstStyle/>
            <a:p>
              <a:pPr algn="ctr">
                <a:lnSpc>
                  <a:spcPts val="10381"/>
                </a:lnSpc>
              </a:pPr>
              <a:r>
                <a:rPr lang="en-US" sz="7415">
                  <a:solidFill>
                    <a:srgbClr val="FFFFFF"/>
                  </a:solidFill>
                  <a:latin typeface="Permanent Marker"/>
                  <a:ea typeface="Permanent Marker"/>
                  <a:cs typeface="Permanent Marker"/>
                  <a:sym typeface="Permanent Marker"/>
                </a:rPr>
                <a:t>questions?</a:t>
              </a:r>
            </a:p>
          </p:txBody>
        </p:sp>
      </p:grpSp>
      <p:sp>
        <p:nvSpPr>
          <p:cNvPr id="8" name="Freeform 8"/>
          <p:cNvSpPr/>
          <p:nvPr/>
        </p:nvSpPr>
        <p:spPr>
          <a:xfrm>
            <a:off x="14193464" y="-3860579"/>
            <a:ext cx="5318829" cy="6373325"/>
          </a:xfrm>
          <a:custGeom>
            <a:avLst/>
            <a:gdLst/>
            <a:ahLst/>
            <a:cxnLst/>
            <a:rect l="l" t="t" r="r" b="b"/>
            <a:pathLst>
              <a:path w="5318829" h="6373325">
                <a:moveTo>
                  <a:pt x="0" y="0"/>
                </a:moveTo>
                <a:lnTo>
                  <a:pt x="5318829" y="0"/>
                </a:lnTo>
                <a:lnTo>
                  <a:pt x="5318829" y="6373325"/>
                </a:lnTo>
                <a:lnTo>
                  <a:pt x="0" y="63733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9" name="Freeform 9"/>
          <p:cNvSpPr/>
          <p:nvPr/>
        </p:nvSpPr>
        <p:spPr>
          <a:xfrm>
            <a:off x="-1508800" y="-1236683"/>
            <a:ext cx="4384545" cy="4145388"/>
          </a:xfrm>
          <a:custGeom>
            <a:avLst/>
            <a:gdLst/>
            <a:ahLst/>
            <a:cxnLst/>
            <a:rect l="l" t="t" r="r" b="b"/>
            <a:pathLst>
              <a:path w="4384545" h="4145388">
                <a:moveTo>
                  <a:pt x="0" y="0"/>
                </a:moveTo>
                <a:lnTo>
                  <a:pt x="4384545" y="0"/>
                </a:lnTo>
                <a:lnTo>
                  <a:pt x="4384545" y="4145388"/>
                </a:lnTo>
                <a:lnTo>
                  <a:pt x="0" y="41453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579369" cy="16608179"/>
          </a:xfrm>
          <a:custGeom>
            <a:avLst/>
            <a:gdLst/>
            <a:ahLst/>
            <a:cxnLst/>
            <a:rect l="l" t="t" r="r" b="b"/>
            <a:pathLst>
              <a:path w="7579369" h="16608179">
                <a:moveTo>
                  <a:pt x="0" y="0"/>
                </a:moveTo>
                <a:lnTo>
                  <a:pt x="7579369" y="0"/>
                </a:lnTo>
                <a:lnTo>
                  <a:pt x="7579369" y="16608179"/>
                </a:lnTo>
                <a:lnTo>
                  <a:pt x="0" y="166081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a:off x="1754980" y="2226791"/>
            <a:ext cx="5668414" cy="7105998"/>
          </a:xfrm>
          <a:custGeom>
            <a:avLst/>
            <a:gdLst/>
            <a:ahLst/>
            <a:cxnLst/>
            <a:rect l="l" t="t" r="r" b="b"/>
            <a:pathLst>
              <a:path w="5668414" h="7105998">
                <a:moveTo>
                  <a:pt x="0" y="0"/>
                </a:moveTo>
                <a:lnTo>
                  <a:pt x="5668414" y="0"/>
                </a:lnTo>
                <a:lnTo>
                  <a:pt x="5668414" y="7105998"/>
                </a:lnTo>
                <a:lnTo>
                  <a:pt x="0" y="7105998"/>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9809699" y="1780997"/>
            <a:ext cx="7449601" cy="3200764"/>
            <a:chOff x="0" y="0"/>
            <a:chExt cx="9932801" cy="4267685"/>
          </a:xfrm>
        </p:grpSpPr>
        <p:sp>
          <p:nvSpPr>
            <p:cNvPr id="5" name="TextBox 5"/>
            <p:cNvSpPr txBox="1"/>
            <p:nvPr/>
          </p:nvSpPr>
          <p:spPr>
            <a:xfrm>
              <a:off x="0" y="133350"/>
              <a:ext cx="9932801" cy="32194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Career Aspirations</a:t>
              </a:r>
            </a:p>
          </p:txBody>
        </p:sp>
        <p:sp>
          <p:nvSpPr>
            <p:cNvPr id="6" name="TextBox 6"/>
            <p:cNvSpPr txBox="1"/>
            <p:nvPr/>
          </p:nvSpPr>
          <p:spPr>
            <a:xfrm>
              <a:off x="0" y="3591410"/>
              <a:ext cx="9932801" cy="676275"/>
            </a:xfrm>
            <a:prstGeom prst="rect">
              <a:avLst/>
            </a:prstGeom>
          </p:spPr>
          <p:txBody>
            <a:bodyPr lIns="0" tIns="0" rIns="0" bIns="0" rtlCol="0" anchor="t">
              <a:spAutoFit/>
            </a:bodyPr>
            <a:lstStyle/>
            <a:p>
              <a:pPr algn="l">
                <a:lnSpc>
                  <a:spcPts val="4200"/>
                </a:lnSpc>
              </a:pPr>
              <a:r>
                <a:rPr lang="en-US" sz="3000" b="1" dirty="0">
                  <a:solidFill>
                    <a:srgbClr val="FFFFFF"/>
                  </a:solidFill>
                  <a:latin typeface="DM Sans Bold"/>
                  <a:ea typeface="DM Sans Bold"/>
                  <a:cs typeface="DM Sans Bold"/>
                  <a:sym typeface="DM Sans Bold"/>
                </a:rPr>
                <a:t>Dream roles in dream companies</a:t>
              </a:r>
            </a:p>
          </p:txBody>
        </p:sp>
      </p:grpSp>
      <p:sp>
        <p:nvSpPr>
          <p:cNvPr id="7" name="TextBox 7"/>
          <p:cNvSpPr txBox="1"/>
          <p:nvPr/>
        </p:nvSpPr>
        <p:spPr>
          <a:xfrm>
            <a:off x="9809699" y="5998320"/>
            <a:ext cx="7449601" cy="538609"/>
          </a:xfrm>
          <a:prstGeom prst="rect">
            <a:avLst/>
          </a:prstGeom>
        </p:spPr>
        <p:txBody>
          <a:bodyPr lIns="0" tIns="0" rIns="0" bIns="0" rtlCol="0" anchor="t">
            <a:spAutoFit/>
          </a:bodyPr>
          <a:lstStyle/>
          <a:p>
            <a:pPr algn="l">
              <a:lnSpc>
                <a:spcPts val="4200"/>
              </a:lnSpc>
            </a:pPr>
            <a:r>
              <a:rPr lang="en-US" sz="3500" b="1" dirty="0">
                <a:solidFill>
                  <a:srgbClr val="FFFFFF"/>
                </a:solidFill>
                <a:latin typeface="DM Sans Bold"/>
                <a:ea typeface="DM Sans Bold"/>
                <a:cs typeface="DM Sans Bold"/>
                <a:sym typeface="DM Sans Bold"/>
              </a:rPr>
              <a:t>What is your dream job?</a:t>
            </a:r>
          </a:p>
        </p:txBody>
      </p:sp>
      <p:sp>
        <p:nvSpPr>
          <p:cNvPr id="8" name="TextBox 8"/>
          <p:cNvSpPr txBox="1"/>
          <p:nvPr/>
        </p:nvSpPr>
        <p:spPr>
          <a:xfrm>
            <a:off x="9809699" y="6769278"/>
            <a:ext cx="7449601" cy="1800429"/>
          </a:xfrm>
          <a:prstGeom prst="rect">
            <a:avLst/>
          </a:prstGeom>
        </p:spPr>
        <p:txBody>
          <a:bodyPr lIns="0" tIns="0" rIns="0" bIns="0" rtlCol="0" anchor="t">
            <a:spAutoFit/>
          </a:bodyPr>
          <a:lstStyle/>
          <a:p>
            <a:pPr algn="l">
              <a:lnSpc>
                <a:spcPts val="3499"/>
              </a:lnSpc>
            </a:pPr>
            <a:r>
              <a:rPr lang="en-US" sz="3200" dirty="0">
                <a:solidFill>
                  <a:srgbClr val="FFFFFF"/>
                </a:solidFill>
                <a:latin typeface="DM Sans"/>
                <a:ea typeface="DM Sans"/>
                <a:cs typeface="DM Sans"/>
                <a:sym typeface="DM Sans"/>
              </a:rPr>
              <a:t>Company name:</a:t>
            </a:r>
          </a:p>
          <a:p>
            <a:pPr algn="l">
              <a:lnSpc>
                <a:spcPts val="3499"/>
              </a:lnSpc>
            </a:pPr>
            <a:r>
              <a:rPr lang="en-US" sz="3200" dirty="0">
                <a:solidFill>
                  <a:srgbClr val="FFFFFF"/>
                </a:solidFill>
                <a:latin typeface="DM Sans"/>
                <a:ea typeface="DM Sans"/>
                <a:cs typeface="DM Sans"/>
                <a:sym typeface="DM Sans"/>
              </a:rPr>
              <a:t>Job title:</a:t>
            </a:r>
          </a:p>
          <a:p>
            <a:pPr algn="l">
              <a:lnSpc>
                <a:spcPts val="3499"/>
              </a:lnSpc>
            </a:pPr>
            <a:r>
              <a:rPr lang="en-US" sz="3200" dirty="0">
                <a:solidFill>
                  <a:srgbClr val="FFFFFF"/>
                </a:solidFill>
                <a:latin typeface="DM Sans"/>
                <a:ea typeface="DM Sans"/>
                <a:cs typeface="DM Sans"/>
                <a:sym typeface="DM Sans"/>
              </a:rPr>
              <a:t>Responsibilities:</a:t>
            </a:r>
          </a:p>
          <a:p>
            <a:pPr algn="l">
              <a:lnSpc>
                <a:spcPts val="3499"/>
              </a:lnSpc>
            </a:pPr>
            <a:r>
              <a:rPr lang="en-US" sz="3200" dirty="0">
                <a:solidFill>
                  <a:srgbClr val="FFFFFF"/>
                </a:solidFill>
                <a:latin typeface="DM Sans"/>
                <a:ea typeface="DM Sans"/>
                <a:cs typeface="DM Sans"/>
                <a:sym typeface="DM Sans"/>
              </a:rPr>
              <a:t>Why this is my dream job:</a:t>
            </a:r>
          </a:p>
        </p:txBody>
      </p:sp>
      <p:sp>
        <p:nvSpPr>
          <p:cNvPr id="9" name="Freeform 9"/>
          <p:cNvSpPr/>
          <p:nvPr/>
        </p:nvSpPr>
        <p:spPr>
          <a:xfrm>
            <a:off x="5834761" y="5176110"/>
            <a:ext cx="3177265" cy="1207361"/>
          </a:xfrm>
          <a:custGeom>
            <a:avLst/>
            <a:gdLst/>
            <a:ahLst/>
            <a:cxnLst/>
            <a:rect l="l" t="t" r="r" b="b"/>
            <a:pathLst>
              <a:path w="3177265" h="1207361">
                <a:moveTo>
                  <a:pt x="0" y="0"/>
                </a:moveTo>
                <a:lnTo>
                  <a:pt x="3177266" y="0"/>
                </a:lnTo>
                <a:lnTo>
                  <a:pt x="3177266" y="1207361"/>
                </a:lnTo>
                <a:lnTo>
                  <a:pt x="0" y="12073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12779761" y="6785553"/>
            <a:ext cx="7315200" cy="4003409"/>
          </a:xfrm>
          <a:custGeom>
            <a:avLst/>
            <a:gdLst/>
            <a:ahLst/>
            <a:cxnLst/>
            <a:rect l="l" t="t" r="r" b="b"/>
            <a:pathLst>
              <a:path w="7315200" h="4003409">
                <a:moveTo>
                  <a:pt x="0" y="0"/>
                </a:moveTo>
                <a:lnTo>
                  <a:pt x="7315200" y="0"/>
                </a:lnTo>
                <a:lnTo>
                  <a:pt x="7315200" y="4003409"/>
                </a:lnTo>
                <a:lnTo>
                  <a:pt x="0" y="40034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Freeform 3"/>
          <p:cNvSpPr/>
          <p:nvPr/>
        </p:nvSpPr>
        <p:spPr>
          <a:xfrm>
            <a:off x="727074" y="558716"/>
            <a:ext cx="4827973" cy="5486333"/>
          </a:xfrm>
          <a:custGeom>
            <a:avLst/>
            <a:gdLst/>
            <a:ahLst/>
            <a:cxnLst/>
            <a:rect l="l" t="t" r="r" b="b"/>
            <a:pathLst>
              <a:path w="4827973" h="5486333">
                <a:moveTo>
                  <a:pt x="0" y="0"/>
                </a:moveTo>
                <a:lnTo>
                  <a:pt x="4827973" y="0"/>
                </a:lnTo>
                <a:lnTo>
                  <a:pt x="4827973" y="5486333"/>
                </a:lnTo>
                <a:lnTo>
                  <a:pt x="0" y="54863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Freeform 4"/>
          <p:cNvSpPr/>
          <p:nvPr/>
        </p:nvSpPr>
        <p:spPr>
          <a:xfrm>
            <a:off x="2939623" y="2761926"/>
            <a:ext cx="12476935" cy="5762075"/>
          </a:xfrm>
          <a:custGeom>
            <a:avLst/>
            <a:gdLst/>
            <a:ahLst/>
            <a:cxnLst/>
            <a:rect l="l" t="t" r="r" b="b"/>
            <a:pathLst>
              <a:path w="12476935" h="5762075">
                <a:moveTo>
                  <a:pt x="0" y="0"/>
                </a:moveTo>
                <a:lnTo>
                  <a:pt x="12476935" y="0"/>
                </a:lnTo>
                <a:lnTo>
                  <a:pt x="12476935" y="5762075"/>
                </a:lnTo>
                <a:lnTo>
                  <a:pt x="0" y="57620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4792498" y="3654466"/>
            <a:ext cx="9131054" cy="4067975"/>
          </a:xfrm>
          <a:prstGeom prst="rect">
            <a:avLst/>
          </a:prstGeom>
        </p:spPr>
        <p:txBody>
          <a:bodyPr lIns="0" tIns="0" rIns="0" bIns="0" rtlCol="0" anchor="t">
            <a:spAutoFit/>
          </a:bodyPr>
          <a:lstStyle/>
          <a:p>
            <a:pPr algn="l">
              <a:lnSpc>
                <a:spcPts val="10531"/>
              </a:lnSpc>
            </a:pPr>
            <a:r>
              <a:rPr lang="en-US" sz="10531">
                <a:solidFill>
                  <a:srgbClr val="FFFFFF"/>
                </a:solidFill>
                <a:latin typeface="DM Sans"/>
                <a:ea typeface="DM Sans"/>
                <a:cs typeface="DM Sans"/>
                <a:sym typeface="DM Sans"/>
              </a:rPr>
              <a:t>What do these careers have in common?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5027472" y="0"/>
            <a:ext cx="8233056" cy="10314763"/>
          </a:xfrm>
          <a:custGeom>
            <a:avLst/>
            <a:gdLst/>
            <a:ahLst/>
            <a:cxnLst/>
            <a:rect l="l" t="t" r="r" b="b"/>
            <a:pathLst>
              <a:path w="8233056" h="10314763">
                <a:moveTo>
                  <a:pt x="0" y="0"/>
                </a:moveTo>
                <a:lnTo>
                  <a:pt x="8233056" y="0"/>
                </a:lnTo>
                <a:lnTo>
                  <a:pt x="8233056" y="10314763"/>
                </a:lnTo>
                <a:lnTo>
                  <a:pt x="0" y="103147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rot="-422511">
            <a:off x="6450153" y="2989060"/>
            <a:ext cx="5388171" cy="3975748"/>
          </a:xfrm>
          <a:prstGeom prst="rect">
            <a:avLst/>
          </a:prstGeom>
        </p:spPr>
        <p:txBody>
          <a:bodyPr lIns="0" tIns="0" rIns="0" bIns="0" rtlCol="0" anchor="t">
            <a:spAutoFit/>
          </a:bodyPr>
          <a:lstStyle/>
          <a:p>
            <a:pPr algn="ctr">
              <a:lnSpc>
                <a:spcPts val="11654"/>
              </a:lnSpc>
            </a:pPr>
            <a:r>
              <a:rPr lang="en-US" sz="8324">
                <a:solidFill>
                  <a:srgbClr val="FFFFFF"/>
                </a:solidFill>
                <a:latin typeface="Permanent Marker"/>
                <a:ea typeface="Permanent Marker"/>
                <a:cs typeface="Permanent Marker"/>
                <a:sym typeface="Permanent Marker"/>
              </a:rPr>
              <a:t>money </a:t>
            </a:r>
          </a:p>
          <a:p>
            <a:pPr algn="ctr">
              <a:lnSpc>
                <a:spcPts val="9974"/>
              </a:lnSpc>
            </a:pPr>
            <a:r>
              <a:rPr lang="en-US" sz="7124">
                <a:solidFill>
                  <a:srgbClr val="FFFFFF"/>
                </a:solidFill>
                <a:latin typeface="Permanent Marker"/>
                <a:ea typeface="Permanent Marker"/>
                <a:cs typeface="Permanent Marker"/>
                <a:sym typeface="Permanent Marker"/>
              </a:rPr>
              <a:t>+</a:t>
            </a:r>
          </a:p>
          <a:p>
            <a:pPr algn="ctr">
              <a:lnSpc>
                <a:spcPts val="9974"/>
              </a:lnSpc>
            </a:pPr>
            <a:r>
              <a:rPr lang="en-US" sz="7124">
                <a:solidFill>
                  <a:srgbClr val="FFFFFF"/>
                </a:solidFill>
                <a:latin typeface="Permanent Marker"/>
                <a:ea typeface="Permanent Marker"/>
                <a:cs typeface="Permanent Marker"/>
                <a:sym typeface="Permanent Marker"/>
              </a:rPr>
              <a:t>accountants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4519104" y="-358555"/>
            <a:ext cx="15978320" cy="10645555"/>
          </a:xfrm>
          <a:custGeom>
            <a:avLst/>
            <a:gdLst/>
            <a:ahLst/>
            <a:cxnLst/>
            <a:rect l="l" t="t" r="r" b="b"/>
            <a:pathLst>
              <a:path w="15978320" h="10645555">
                <a:moveTo>
                  <a:pt x="0" y="0"/>
                </a:moveTo>
                <a:lnTo>
                  <a:pt x="15978320" y="0"/>
                </a:lnTo>
                <a:lnTo>
                  <a:pt x="15978320" y="10645555"/>
                </a:lnTo>
                <a:lnTo>
                  <a:pt x="0" y="10645555"/>
                </a:lnTo>
                <a:lnTo>
                  <a:pt x="0" y="0"/>
                </a:lnTo>
                <a:close/>
              </a:path>
            </a:pathLst>
          </a:custGeom>
          <a:blipFill>
            <a:blip r:embed="rId3"/>
            <a:stretch>
              <a:fillRect/>
            </a:stretch>
          </a:blipFill>
        </p:spPr>
        <p:txBody>
          <a:bodyPr/>
          <a:lstStyle/>
          <a:p>
            <a:endParaRPr lang="en-US"/>
          </a:p>
        </p:txBody>
      </p:sp>
      <p:sp>
        <p:nvSpPr>
          <p:cNvPr id="4" name="Freeform 4"/>
          <p:cNvSpPr/>
          <p:nvPr/>
        </p:nvSpPr>
        <p:spPr>
          <a:xfrm>
            <a:off x="446445" y="465616"/>
            <a:ext cx="7366313" cy="3080458"/>
          </a:xfrm>
          <a:custGeom>
            <a:avLst/>
            <a:gdLst/>
            <a:ahLst/>
            <a:cxnLst/>
            <a:rect l="l" t="t" r="r" b="b"/>
            <a:pathLst>
              <a:path w="9821751" h="4107278">
                <a:moveTo>
                  <a:pt x="0" y="0"/>
                </a:moveTo>
                <a:lnTo>
                  <a:pt x="9821751" y="0"/>
                </a:lnTo>
                <a:lnTo>
                  <a:pt x="9821751" y="4107278"/>
                </a:lnTo>
                <a:lnTo>
                  <a:pt x="0" y="41072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828800" y="1150700"/>
            <a:ext cx="4586104" cy="1554400"/>
          </a:xfrm>
          <a:prstGeom prst="rect">
            <a:avLst/>
          </a:prstGeom>
        </p:spPr>
        <p:txBody>
          <a:bodyPr lIns="0" tIns="0" rIns="0" bIns="0" rtlCol="0" anchor="t">
            <a:spAutoFit/>
          </a:bodyPr>
          <a:lstStyle/>
          <a:p>
            <a:pPr algn="ctr">
              <a:lnSpc>
                <a:spcPts val="6229"/>
              </a:lnSpc>
            </a:pPr>
            <a:r>
              <a:rPr lang="en-US" sz="4449" b="1" dirty="0">
                <a:solidFill>
                  <a:srgbClr val="FFFFFF"/>
                </a:solidFill>
                <a:latin typeface="DM Sans Bold"/>
                <a:ea typeface="DM Sans Bold"/>
                <a:cs typeface="DM Sans Bold"/>
                <a:sym typeface="DM Sans Bold"/>
              </a:rPr>
              <a:t>What do you do with money?</a:t>
            </a:r>
          </a:p>
        </p:txBody>
      </p:sp>
      <p:sp>
        <p:nvSpPr>
          <p:cNvPr id="6" name="Freeform 6"/>
          <p:cNvSpPr/>
          <p:nvPr/>
        </p:nvSpPr>
        <p:spPr>
          <a:xfrm>
            <a:off x="1985509" y="3742269"/>
            <a:ext cx="5067190" cy="6348416"/>
          </a:xfrm>
          <a:custGeom>
            <a:avLst/>
            <a:gdLst/>
            <a:ahLst/>
            <a:cxnLst/>
            <a:rect l="l" t="t" r="r" b="b"/>
            <a:pathLst>
              <a:path w="5067190" h="6348416">
                <a:moveTo>
                  <a:pt x="0" y="0"/>
                </a:moveTo>
                <a:lnTo>
                  <a:pt x="5067190" y="0"/>
                </a:lnTo>
                <a:lnTo>
                  <a:pt x="5067190" y="6348417"/>
                </a:lnTo>
                <a:lnTo>
                  <a:pt x="0" y="63484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TextBox 7"/>
          <p:cNvSpPr txBox="1"/>
          <p:nvPr/>
        </p:nvSpPr>
        <p:spPr>
          <a:xfrm rot="-430879">
            <a:off x="2679198" y="5367016"/>
            <a:ext cx="3258052" cy="3702160"/>
          </a:xfrm>
          <a:prstGeom prst="rect">
            <a:avLst/>
          </a:prstGeom>
        </p:spPr>
        <p:txBody>
          <a:bodyPr lIns="0" tIns="0" rIns="0" bIns="0" rtlCol="0" anchor="t">
            <a:spAutoFit/>
          </a:bodyPr>
          <a:lstStyle/>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Save</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Invest</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Donate</a:t>
            </a:r>
          </a:p>
          <a:p>
            <a:pPr marL="1135360" lvl="1" indent="-567680" algn="l">
              <a:lnSpc>
                <a:spcPts val="7362"/>
              </a:lnSpc>
              <a:buFont typeface="Arial"/>
              <a:buChar char="•"/>
            </a:pPr>
            <a:r>
              <a:rPr lang="en-US" sz="5258">
                <a:solidFill>
                  <a:srgbClr val="000000"/>
                </a:solidFill>
                <a:latin typeface="Canva Student Font"/>
                <a:ea typeface="Canva Student Font"/>
                <a:cs typeface="Canva Student Font"/>
                <a:sym typeface="Canva Student Font"/>
              </a:rPr>
              <a:t>Spend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FFE5"/>
        </a:solidFill>
        <a:effectLst/>
      </p:bgPr>
    </p:bg>
    <p:spTree>
      <p:nvGrpSpPr>
        <p:cNvPr id="1" name=""/>
        <p:cNvGrpSpPr/>
        <p:nvPr/>
      </p:nvGrpSpPr>
      <p:grpSpPr>
        <a:xfrm>
          <a:off x="0" y="0"/>
          <a:ext cx="0" cy="0"/>
          <a:chOff x="0" y="0"/>
          <a:chExt cx="0" cy="0"/>
        </a:xfrm>
      </p:grpSpPr>
      <p:sp>
        <p:nvSpPr>
          <p:cNvPr id="2" name="TextBox 2"/>
          <p:cNvSpPr txBox="1"/>
          <p:nvPr/>
        </p:nvSpPr>
        <p:spPr>
          <a:xfrm>
            <a:off x="1144402" y="2932353"/>
            <a:ext cx="5765750" cy="1027432"/>
          </a:xfrm>
          <a:prstGeom prst="rect">
            <a:avLst/>
          </a:prstGeom>
        </p:spPr>
        <p:txBody>
          <a:bodyPr lIns="0" tIns="0" rIns="0" bIns="0" rtlCol="0" anchor="t">
            <a:spAutoFit/>
          </a:bodyPr>
          <a:lstStyle/>
          <a:p>
            <a:pPr algn="ctr">
              <a:lnSpc>
                <a:spcPts val="8469"/>
              </a:lnSpc>
            </a:pPr>
            <a:r>
              <a:rPr lang="en-US" sz="6049" dirty="0">
                <a:solidFill>
                  <a:srgbClr val="000000"/>
                </a:solidFill>
                <a:latin typeface="DM Sans"/>
                <a:ea typeface="DM Sans"/>
                <a:cs typeface="DM Sans"/>
                <a:sym typeface="DM Sans"/>
              </a:rPr>
              <a:t>ac  count  ant  </a:t>
            </a:r>
          </a:p>
        </p:txBody>
      </p:sp>
      <p:sp>
        <p:nvSpPr>
          <p:cNvPr id="3" name="Freeform 3"/>
          <p:cNvSpPr/>
          <p:nvPr/>
        </p:nvSpPr>
        <p:spPr>
          <a:xfrm>
            <a:off x="2547348" y="3462443"/>
            <a:ext cx="195852" cy="195852"/>
          </a:xfrm>
          <a:custGeom>
            <a:avLst/>
            <a:gdLst/>
            <a:ahLst/>
            <a:cxnLst/>
            <a:rect l="l" t="t" r="r" b="b"/>
            <a:pathLst>
              <a:path w="195852" h="195852">
                <a:moveTo>
                  <a:pt x="0" y="0"/>
                </a:moveTo>
                <a:lnTo>
                  <a:pt x="195853" y="0"/>
                </a:lnTo>
                <a:lnTo>
                  <a:pt x="195853" y="195853"/>
                </a:lnTo>
                <a:lnTo>
                  <a:pt x="0" y="1958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a:off x="4985748" y="3462443"/>
            <a:ext cx="195852" cy="195852"/>
          </a:xfrm>
          <a:custGeom>
            <a:avLst/>
            <a:gdLst/>
            <a:ahLst/>
            <a:cxnLst/>
            <a:rect l="l" t="t" r="r" b="b"/>
            <a:pathLst>
              <a:path w="195852" h="195852">
                <a:moveTo>
                  <a:pt x="0" y="0"/>
                </a:moveTo>
                <a:lnTo>
                  <a:pt x="195852" y="0"/>
                </a:lnTo>
                <a:lnTo>
                  <a:pt x="195852" y="195853"/>
                </a:lnTo>
                <a:lnTo>
                  <a:pt x="0" y="19585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381271" y="4510108"/>
            <a:ext cx="924967" cy="539115"/>
          </a:xfrm>
          <a:prstGeom prst="rect">
            <a:avLst/>
          </a:prstGeom>
        </p:spPr>
        <p:txBody>
          <a:bodyPr lIns="0" tIns="0" rIns="0" bIns="0" rtlCol="0" anchor="t">
            <a:spAutoFit/>
          </a:bodyPr>
          <a:lstStyle/>
          <a:p>
            <a:pPr algn="ctr">
              <a:lnSpc>
                <a:spcPts val="4409"/>
              </a:lnSpc>
            </a:pPr>
            <a:r>
              <a:rPr lang="en-US" sz="3150" i="1">
                <a:solidFill>
                  <a:srgbClr val="000000"/>
                </a:solidFill>
                <a:latin typeface="DM Sans Italics"/>
                <a:ea typeface="DM Sans Italics"/>
                <a:cs typeface="DM Sans Italics"/>
                <a:sym typeface="DM Sans Italics"/>
              </a:rPr>
              <a:t>noun</a:t>
            </a:r>
          </a:p>
        </p:txBody>
      </p:sp>
      <p:sp>
        <p:nvSpPr>
          <p:cNvPr id="6" name="TextBox 6"/>
          <p:cNvSpPr txBox="1"/>
          <p:nvPr/>
        </p:nvSpPr>
        <p:spPr>
          <a:xfrm>
            <a:off x="2015642" y="5728079"/>
            <a:ext cx="13526542" cy="539115"/>
          </a:xfrm>
          <a:prstGeom prst="rect">
            <a:avLst/>
          </a:prstGeom>
        </p:spPr>
        <p:txBody>
          <a:bodyPr lIns="0" tIns="0" rIns="0" bIns="0" rtlCol="0" anchor="t">
            <a:spAutoFit/>
          </a:bodyPr>
          <a:lstStyle/>
          <a:p>
            <a:pPr algn="ctr">
              <a:lnSpc>
                <a:spcPts val="4409"/>
              </a:lnSpc>
            </a:pPr>
            <a:r>
              <a:rPr lang="en-US" sz="3150" b="1">
                <a:solidFill>
                  <a:srgbClr val="000000"/>
                </a:solidFill>
                <a:latin typeface="DM Sans Bold"/>
                <a:ea typeface="DM Sans Bold"/>
                <a:cs typeface="DM Sans Bold"/>
                <a:sym typeface="DM Sans Bold"/>
              </a:rPr>
              <a:t>a person whose job is to keep, inspect, and analyze financial accounts</a:t>
            </a:r>
          </a:p>
        </p:txBody>
      </p:sp>
      <p:sp>
        <p:nvSpPr>
          <p:cNvPr id="7" name="TextBox 7"/>
          <p:cNvSpPr txBox="1"/>
          <p:nvPr/>
        </p:nvSpPr>
        <p:spPr>
          <a:xfrm>
            <a:off x="2015642" y="6946051"/>
            <a:ext cx="15968884" cy="539115"/>
          </a:xfrm>
          <a:prstGeom prst="rect">
            <a:avLst/>
          </a:prstGeom>
        </p:spPr>
        <p:txBody>
          <a:bodyPr lIns="0" tIns="0" rIns="0" bIns="0" rtlCol="0" anchor="t">
            <a:spAutoFit/>
          </a:bodyPr>
          <a:lstStyle/>
          <a:p>
            <a:pPr algn="l">
              <a:lnSpc>
                <a:spcPts val="4409"/>
              </a:lnSpc>
            </a:pPr>
            <a:r>
              <a:rPr lang="en-US" sz="3150">
                <a:solidFill>
                  <a:srgbClr val="000000"/>
                </a:solidFill>
                <a:latin typeface="DM Sans"/>
                <a:ea typeface="DM Sans"/>
                <a:cs typeface="DM Sans"/>
                <a:sym typeface="DM Sans"/>
              </a:rPr>
              <a:t>“accountants are responsible for their client’s personal and professional information”</a:t>
            </a:r>
          </a:p>
        </p:txBody>
      </p:sp>
      <p:sp>
        <p:nvSpPr>
          <p:cNvPr id="8" name="TextBox 8"/>
          <p:cNvSpPr txBox="1"/>
          <p:nvPr/>
        </p:nvSpPr>
        <p:spPr>
          <a:xfrm>
            <a:off x="15109911" y="9671628"/>
            <a:ext cx="2953792" cy="306705"/>
          </a:xfrm>
          <a:prstGeom prst="rect">
            <a:avLst/>
          </a:prstGeom>
        </p:spPr>
        <p:txBody>
          <a:bodyPr lIns="0" tIns="0" rIns="0" bIns="0" rtlCol="0" anchor="t">
            <a:spAutoFit/>
          </a:bodyPr>
          <a:lstStyle/>
          <a:p>
            <a:pPr algn="ctr">
              <a:lnSpc>
                <a:spcPts val="2520"/>
              </a:lnSpc>
            </a:pPr>
            <a:r>
              <a:rPr lang="en-US" sz="1800">
                <a:solidFill>
                  <a:srgbClr val="000000"/>
                </a:solidFill>
                <a:latin typeface="DM Sans"/>
                <a:ea typeface="DM Sans"/>
                <a:cs typeface="DM Sans"/>
                <a:sym typeface="DM Sans"/>
              </a:rPr>
              <a:t>Oxford Dictionary Definition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5DAE"/>
        </a:solidFill>
        <a:effectLst/>
      </p:bgPr>
    </p:bg>
    <p:spTree>
      <p:nvGrpSpPr>
        <p:cNvPr id="1" name=""/>
        <p:cNvGrpSpPr/>
        <p:nvPr/>
      </p:nvGrpSpPr>
      <p:grpSpPr>
        <a:xfrm>
          <a:off x="0" y="0"/>
          <a:ext cx="0" cy="0"/>
          <a:chOff x="0" y="0"/>
          <a:chExt cx="0" cy="0"/>
        </a:xfrm>
      </p:grpSpPr>
      <p:sp>
        <p:nvSpPr>
          <p:cNvPr id="2" name="Freeform 2"/>
          <p:cNvSpPr/>
          <p:nvPr/>
        </p:nvSpPr>
        <p:spPr>
          <a:xfrm>
            <a:off x="9866986" y="-1072038"/>
            <a:ext cx="4468975" cy="3753939"/>
          </a:xfrm>
          <a:custGeom>
            <a:avLst/>
            <a:gdLst/>
            <a:ahLst/>
            <a:cxnLst/>
            <a:rect l="l" t="t" r="r" b="b"/>
            <a:pathLst>
              <a:path w="4468975" h="3753939">
                <a:moveTo>
                  <a:pt x="0" y="0"/>
                </a:moveTo>
                <a:lnTo>
                  <a:pt x="4468975" y="0"/>
                </a:lnTo>
                <a:lnTo>
                  <a:pt x="4468975" y="3753939"/>
                </a:lnTo>
                <a:lnTo>
                  <a:pt x="0" y="37539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1162050"/>
            <a:ext cx="10759348" cy="2381250"/>
          </a:xfrm>
          <a:prstGeom prst="rect">
            <a:avLst/>
          </a:prstGeom>
        </p:spPr>
        <p:txBody>
          <a:bodyPr lIns="0" tIns="0" rIns="0" bIns="0" rtlCol="0" anchor="t">
            <a:spAutoFit/>
          </a:bodyPr>
          <a:lstStyle/>
          <a:p>
            <a:pPr algn="l">
              <a:lnSpc>
                <a:spcPts val="9000"/>
              </a:lnSpc>
            </a:pPr>
            <a:r>
              <a:rPr lang="en-US" sz="9000">
                <a:solidFill>
                  <a:srgbClr val="FFFFFF"/>
                </a:solidFill>
                <a:latin typeface="Permanent Marker"/>
                <a:ea typeface="Permanent Marker"/>
                <a:cs typeface="Permanent Marker"/>
                <a:sym typeface="Permanent Marker"/>
              </a:rPr>
              <a:t>what do  accountants do?</a:t>
            </a:r>
          </a:p>
        </p:txBody>
      </p:sp>
      <p:graphicFrame>
        <p:nvGraphicFramePr>
          <p:cNvPr id="4" name="Table 4"/>
          <p:cNvGraphicFramePr>
            <a:graphicFrameLocks noGrp="1"/>
          </p:cNvGraphicFramePr>
          <p:nvPr>
            <p:extLst>
              <p:ext uri="{D42A27DB-BD31-4B8C-83A1-F6EECF244321}">
                <p14:modId xmlns:p14="http://schemas.microsoft.com/office/powerpoint/2010/main" val="1961142363"/>
              </p:ext>
            </p:extLst>
          </p:nvPr>
        </p:nvGraphicFramePr>
        <p:xfrm>
          <a:off x="1028700" y="4130668"/>
          <a:ext cx="16230600" cy="563308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336827">
                <a:tc>
                  <a:txBody>
                    <a:bodyPr/>
                    <a:lstStyle/>
                    <a:p>
                      <a:pPr algn="ctr">
                        <a:lnSpc>
                          <a:spcPts val="3919"/>
                        </a:lnSpc>
                        <a:defRPr/>
                      </a:pPr>
                      <a:r>
                        <a:rPr lang="en-US" sz="2799" b="1">
                          <a:solidFill>
                            <a:srgbClr val="FFFFFF"/>
                          </a:solidFill>
                          <a:latin typeface="DM Sans Bold"/>
                          <a:ea typeface="DM Sans Bold"/>
                          <a:cs typeface="DM Sans Bold"/>
                          <a:sym typeface="DM Sans Bold"/>
                        </a:rPr>
                        <a:t>Money Organizers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tc>
                  <a:txBody>
                    <a:bodyPr/>
                    <a:lstStyle/>
                    <a:p>
                      <a:pPr algn="ctr">
                        <a:lnSpc>
                          <a:spcPts val="3919"/>
                        </a:lnSpc>
                        <a:defRPr/>
                      </a:pPr>
                      <a:r>
                        <a:rPr lang="en-US" sz="2799" b="1">
                          <a:solidFill>
                            <a:srgbClr val="FFFFFF"/>
                          </a:solidFill>
                          <a:latin typeface="DM Sans Bold"/>
                          <a:ea typeface="DM Sans Bold"/>
                          <a:cs typeface="DM Sans Bold"/>
                          <a:sym typeface="DM Sans Bold"/>
                        </a:rPr>
                        <a:t>Problem Solvers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B04A3"/>
                    </a:solidFill>
                  </a:tcPr>
                </a:tc>
                <a:extLst>
                  <a:ext uri="{0D108BD9-81ED-4DB2-BD59-A6C34878D82A}">
                    <a16:rowId xmlns:a16="http://schemas.microsoft.com/office/drawing/2014/main" val="10000"/>
                  </a:ext>
                </a:extLst>
              </a:tr>
              <a:tr h="4296258">
                <a:tc>
                  <a:txBody>
                    <a:bodyPr/>
                    <a:lstStyle/>
                    <a:p>
                      <a:pPr marL="582927" lvl="1" indent="-291463" algn="l">
                        <a:lnSpc>
                          <a:spcPts val="3779"/>
                        </a:lnSpc>
                        <a:buFont typeface="Arial"/>
                        <a:buChar char="•"/>
                        <a:defRPr/>
                      </a:pPr>
                      <a:r>
                        <a:rPr lang="en-US" sz="2699" dirty="0">
                          <a:solidFill>
                            <a:srgbClr val="FFFFFF"/>
                          </a:solidFill>
                          <a:latin typeface="DM Sans"/>
                          <a:ea typeface="DM Sans"/>
                          <a:cs typeface="DM Sans"/>
                          <a:sym typeface="DM Sans"/>
                        </a:rPr>
                        <a:t>Know how much money a person or business makes or spends on supplies</a:t>
                      </a:r>
                      <a:endParaRPr lang="en-US" sz="1100" dirty="0"/>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Keep organized records of money spent and earned</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Ensure records are accurate and easy to understand</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Determine whether a business is making or losing money</a:t>
                      </a: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582927" lvl="1" indent="-291463" algn="l">
                        <a:lnSpc>
                          <a:spcPts val="3779"/>
                        </a:lnSpc>
                        <a:buFont typeface="Arial"/>
                        <a:buChar char="•"/>
                        <a:defRPr/>
                      </a:pPr>
                      <a:r>
                        <a:rPr lang="en-US" sz="2699" dirty="0">
                          <a:solidFill>
                            <a:srgbClr val="FFFFFF"/>
                          </a:solidFill>
                          <a:latin typeface="DM Sans"/>
                          <a:ea typeface="DM Sans"/>
                          <a:cs typeface="DM Sans"/>
                          <a:sym typeface="DM Sans"/>
                        </a:rPr>
                        <a:t>Find and solve money problems</a:t>
                      </a:r>
                      <a:endParaRPr lang="en-US" sz="1100" dirty="0"/>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Analyze where money is going and identify opportunities for better processes</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Detect suspicious transactions if money is missing</a:t>
                      </a:r>
                    </a:p>
                    <a:p>
                      <a:pPr marL="582927" lvl="1" indent="-291463" algn="l">
                        <a:lnSpc>
                          <a:spcPts val="3779"/>
                        </a:lnSpc>
                        <a:buFont typeface="Arial"/>
                        <a:buChar char="•"/>
                      </a:pPr>
                      <a:r>
                        <a:rPr lang="en-US" sz="2699" dirty="0">
                          <a:solidFill>
                            <a:srgbClr val="FFFFFF"/>
                          </a:solidFill>
                          <a:latin typeface="DM Sans"/>
                          <a:ea typeface="DM Sans"/>
                          <a:cs typeface="DM Sans"/>
                          <a:sym typeface="DM Sans"/>
                        </a:rPr>
                        <a:t>Help individuals and businesses make big financial decisions (like saving for college or buying a new store)</a:t>
                      </a:r>
                    </a:p>
                  </a:txBody>
                  <a:tcPr marL="190500" marR="190500" marT="190500" marB="1905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p:nvPr/>
        </p:nvGrpSpPr>
        <p:grpSpPr>
          <a:xfrm>
            <a:off x="13029669" y="1028700"/>
            <a:ext cx="4229631" cy="813768"/>
            <a:chOff x="0" y="0"/>
            <a:chExt cx="5639508" cy="1085024"/>
          </a:xfrm>
        </p:grpSpPr>
        <p:sp>
          <p:nvSpPr>
            <p:cNvPr id="6" name="AutoShape 6"/>
            <p:cNvSpPr/>
            <p:nvPr/>
          </p:nvSpPr>
          <p:spPr>
            <a:xfrm>
              <a:off x="0" y="0"/>
              <a:ext cx="5639508" cy="1085024"/>
            </a:xfrm>
            <a:prstGeom prst="rect">
              <a:avLst/>
            </a:prstGeom>
            <a:solidFill>
              <a:srgbClr val="D2FFE5"/>
            </a:solidFill>
          </p:spPr>
          <p:txBody>
            <a:bodyPr/>
            <a:lstStyle/>
            <a:p>
              <a:endParaRPr lang="en-US"/>
            </a:p>
          </p:txBody>
        </p:sp>
        <p:sp>
          <p:nvSpPr>
            <p:cNvPr id="7" name="TextBox 7"/>
            <p:cNvSpPr txBox="1"/>
            <p:nvPr/>
          </p:nvSpPr>
          <p:spPr>
            <a:xfrm>
              <a:off x="429519" y="245120"/>
              <a:ext cx="4780470" cy="547158"/>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Work in any industry</a:t>
              </a:r>
            </a:p>
          </p:txBody>
        </p:sp>
      </p:grpSp>
      <p:sp>
        <p:nvSpPr>
          <p:cNvPr id="8" name="AutoShape 8"/>
          <p:cNvSpPr/>
          <p:nvPr/>
        </p:nvSpPr>
        <p:spPr>
          <a:xfrm>
            <a:off x="13029669" y="2107440"/>
            <a:ext cx="4229631" cy="813768"/>
          </a:xfrm>
          <a:prstGeom prst="rect">
            <a:avLst/>
          </a:prstGeom>
          <a:solidFill>
            <a:srgbClr val="D2FFE5"/>
          </a:solidFill>
        </p:spPr>
        <p:txBody>
          <a:bodyPr/>
          <a:lstStyle/>
          <a:p>
            <a:endParaRPr lang="en-US"/>
          </a:p>
        </p:txBody>
      </p:sp>
      <p:sp>
        <p:nvSpPr>
          <p:cNvPr id="9" name="TextBox 9"/>
          <p:cNvSpPr txBox="1"/>
          <p:nvPr/>
        </p:nvSpPr>
        <p:spPr>
          <a:xfrm>
            <a:off x="13351808" y="2279374"/>
            <a:ext cx="3907492" cy="422275"/>
          </a:xfrm>
          <a:prstGeom prst="rect">
            <a:avLst/>
          </a:prstGeom>
        </p:spPr>
        <p:txBody>
          <a:bodyPr lIns="0" tIns="0" rIns="0" bIns="0" rtlCol="0" anchor="t">
            <a:spAutoFit/>
          </a:bodyPr>
          <a:lstStyle/>
          <a:p>
            <a:pPr algn="l">
              <a:lnSpc>
                <a:spcPts val="3499"/>
              </a:lnSpc>
            </a:pPr>
            <a:r>
              <a:rPr lang="en-US" sz="2499" b="1">
                <a:solidFill>
                  <a:srgbClr val="492DA8"/>
                </a:solidFill>
                <a:latin typeface="DM Sans Bold"/>
                <a:ea typeface="DM Sans Bold"/>
                <a:cs typeface="DM Sans Bold"/>
                <a:sym typeface="DM Sans Bold"/>
              </a:rPr>
              <a:t>Own your own business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300"/>
        </a:solidFill>
        <a:effectLst/>
      </p:bgPr>
    </p:bg>
    <p:spTree>
      <p:nvGrpSpPr>
        <p:cNvPr id="1" name=""/>
        <p:cNvGrpSpPr/>
        <p:nvPr/>
      </p:nvGrpSpPr>
      <p:grpSpPr>
        <a:xfrm>
          <a:off x="0" y="0"/>
          <a:ext cx="0" cy="0"/>
          <a:chOff x="0" y="0"/>
          <a:chExt cx="0" cy="0"/>
        </a:xfrm>
      </p:grpSpPr>
      <p:sp>
        <p:nvSpPr>
          <p:cNvPr id="2" name="Freeform 2"/>
          <p:cNvSpPr/>
          <p:nvPr/>
        </p:nvSpPr>
        <p:spPr>
          <a:xfrm>
            <a:off x="7689998" y="1028700"/>
            <a:ext cx="9569302" cy="8229600"/>
          </a:xfrm>
          <a:custGeom>
            <a:avLst/>
            <a:gdLst/>
            <a:ahLst/>
            <a:cxnLst/>
            <a:rect l="l" t="t" r="r" b="b"/>
            <a:pathLst>
              <a:path w="9569302" h="8229600">
                <a:moveTo>
                  <a:pt x="0" y="0"/>
                </a:moveTo>
                <a:lnTo>
                  <a:pt x="9569302" y="0"/>
                </a:lnTo>
                <a:lnTo>
                  <a:pt x="9569302" y="8229600"/>
                </a:lnTo>
                <a:lnTo>
                  <a:pt x="0" y="82296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00828" y="7596982"/>
            <a:ext cx="5686344" cy="3856375"/>
          </a:xfrm>
          <a:custGeom>
            <a:avLst/>
            <a:gdLst/>
            <a:ahLst/>
            <a:cxnLst/>
            <a:rect l="l" t="t" r="r" b="b"/>
            <a:pathLst>
              <a:path w="5686344" h="3856375">
                <a:moveTo>
                  <a:pt x="0" y="0"/>
                </a:moveTo>
                <a:lnTo>
                  <a:pt x="5686344" y="0"/>
                </a:lnTo>
                <a:lnTo>
                  <a:pt x="5686344" y="3856375"/>
                </a:lnTo>
                <a:lnTo>
                  <a:pt x="0" y="38563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936540" y="2057289"/>
            <a:ext cx="5323771" cy="4683483"/>
            <a:chOff x="0" y="-85725"/>
            <a:chExt cx="5828994" cy="3899738"/>
          </a:xfrm>
        </p:grpSpPr>
        <p:sp>
          <p:nvSpPr>
            <p:cNvPr id="7" name="TextBox 7"/>
            <p:cNvSpPr txBox="1"/>
            <p:nvPr/>
          </p:nvSpPr>
          <p:spPr>
            <a:xfrm>
              <a:off x="0" y="-85725"/>
              <a:ext cx="5828994" cy="612171"/>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ts val="0"/>
                </a:spcBef>
                <a:spcAft>
                  <a:spcPts val="0"/>
                </a:spcAft>
                <a:buClrTx/>
                <a:buSzTx/>
                <a:buFontTx/>
                <a:buNone/>
                <a:tabLst/>
                <a:defRPr/>
              </a:pPr>
              <a:r>
                <a:rPr kumimoji="0" lang="en-US" sz="4900" b="0" i="0" u="none" strike="noStrike" kern="1200" cap="none" spc="0" normalizeH="0" baseline="0" noProof="0" dirty="0">
                  <a:ln>
                    <a:noFill/>
                  </a:ln>
                  <a:solidFill>
                    <a:srgbClr val="492DA8"/>
                  </a:solidFill>
                  <a:effectLst/>
                  <a:uLnTx/>
                  <a:uFillTx/>
                  <a:latin typeface="Permanent Marker"/>
                  <a:ea typeface="Permanent Marker"/>
                  <a:cs typeface="Permanent Marker"/>
                  <a:sym typeface="Permanent Marker"/>
                </a:rPr>
                <a:t>What I do...</a:t>
              </a:r>
            </a:p>
          </p:txBody>
        </p:sp>
        <p:sp>
          <p:nvSpPr>
            <p:cNvPr id="8" name="TextBox 8"/>
            <p:cNvSpPr txBox="1"/>
            <p:nvPr/>
          </p:nvSpPr>
          <p:spPr>
            <a:xfrm>
              <a:off x="0" y="1193679"/>
              <a:ext cx="5828994" cy="2620334"/>
            </a:xfrm>
            <a:prstGeom prst="rect">
              <a:avLst/>
            </a:prstGeom>
          </p:spPr>
          <p:txBody>
            <a:bodyPr lIns="0" tIns="0" rIns="0" bIns="0" rtlCol="0" anchor="t">
              <a:spAutoFit/>
            </a:bodyPr>
            <a:lstStyle/>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Company name:</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Job title:</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Responsibilities:</a:t>
              </a:r>
              <a:b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br>
              <a:endPar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endParaRPr>
            </a:p>
            <a:p>
              <a:pPr marL="0" marR="0" lvl="0" indent="0" algn="l" defTabSz="914400" rtl="0" eaLnBrk="1" fontAlgn="auto" latinLnBrk="0" hangingPunct="1">
                <a:lnSpc>
                  <a:spcPts val="3499"/>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92DA8"/>
                  </a:solidFill>
                  <a:effectLst/>
                  <a:uLnTx/>
                  <a:uFillTx/>
                  <a:latin typeface="DM Sans"/>
                  <a:ea typeface="DM Sans"/>
                  <a:cs typeface="DM Sans"/>
                  <a:sym typeface="DM Sans"/>
                </a:rPr>
                <a:t>Why this is my dream job:</a:t>
              </a:r>
            </a:p>
          </p:txBody>
        </p:sp>
      </p:grpSp>
      <p:sp>
        <p:nvSpPr>
          <p:cNvPr id="14" name="Rectangle 13">
            <a:extLst>
              <a:ext uri="{FF2B5EF4-FFF2-40B4-BE49-F238E27FC236}">
                <a16:creationId xmlns:a16="http://schemas.microsoft.com/office/drawing/2014/main" id="{174B4F6A-003A-596D-4C15-4E8BEE7183FF}"/>
              </a:ext>
            </a:extLst>
          </p:cNvPr>
          <p:cNvSpPr/>
          <p:nvPr/>
        </p:nvSpPr>
        <p:spPr>
          <a:xfrm>
            <a:off x="8713618" y="2598507"/>
            <a:ext cx="6547104" cy="6547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User with solid fill">
            <a:extLst>
              <a:ext uri="{FF2B5EF4-FFF2-40B4-BE49-F238E27FC236}">
                <a16:creationId xmlns:a16="http://schemas.microsoft.com/office/drawing/2014/main" id="{40329F8C-AAC3-A9A7-EE8A-4EE0A9D139E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974733" y="2262125"/>
            <a:ext cx="8024875" cy="8024875"/>
          </a:xfrm>
          <a:prstGeom prst="rect">
            <a:avLst/>
          </a:prstGeom>
        </p:spPr>
      </p:pic>
    </p:spTree>
    <p:extLst>
      <p:ext uri="{BB962C8B-B14F-4D97-AF65-F5344CB8AC3E}">
        <p14:creationId xmlns:p14="http://schemas.microsoft.com/office/powerpoint/2010/main" val="1753103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1358</TotalTime>
  <Words>1937</Words>
  <Application>Microsoft Office PowerPoint</Application>
  <PresentationFormat>Custom</PresentationFormat>
  <Paragraphs>203</Paragraphs>
  <Slides>26</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Canva Student Font</vt:lpstr>
      <vt:lpstr>DM Sans Italics</vt:lpstr>
      <vt:lpstr>Permanent Marker</vt:lpstr>
      <vt:lpstr>Times New Roman</vt:lpstr>
      <vt:lpstr>Arial</vt:lpstr>
      <vt:lpstr>DM Sans Bold</vt:lpstr>
      <vt:lpstr>Calibri</vt:lpstr>
      <vt:lpstr>Aptos</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your future</dc:title>
  <dc:creator>Kari Bedell</dc:creator>
  <cp:lastModifiedBy>Kari Bedell</cp:lastModifiedBy>
  <cp:revision>6</cp:revision>
  <dcterms:created xsi:type="dcterms:W3CDTF">2006-08-16T00:00:00Z</dcterms:created>
  <dcterms:modified xsi:type="dcterms:W3CDTF">2024-09-24T17:44:50Z</dcterms:modified>
  <dc:identifier>DAGP7EGkTvc</dc:identifier>
</cp:coreProperties>
</file>